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0"/>
  </p:notesMasterIdLst>
  <p:handoutMasterIdLst>
    <p:handoutMasterId r:id="rId11"/>
  </p:handoutMasterIdLst>
  <p:sldIdLst>
    <p:sldId id="273" r:id="rId2"/>
    <p:sldId id="258" r:id="rId3"/>
    <p:sldId id="264" r:id="rId4"/>
    <p:sldId id="275" r:id="rId5"/>
    <p:sldId id="274" r:id="rId6"/>
    <p:sldId id="277" r:id="rId7"/>
    <p:sldId id="276" r:id="rId8"/>
    <p:sldId id="267" r:id="rId9"/>
  </p:sldIdLst>
  <p:sldSz cx="9144000" cy="6858000" type="screen4x3"/>
  <p:notesSz cx="6858000" cy="9144000"/>
  <p:embeddedFontLst>
    <p:embeddedFont>
      <p:font typeface="Calibri" panose="020F0502020204030204" pitchFamily="34" charset="0"/>
      <p:regular r:id="rId12"/>
      <p:bold r:id="rId13"/>
      <p:italic r:id="rId14"/>
      <p:boldItalic r:id="rId15"/>
    </p:embeddedFont>
    <p:embeddedFont>
      <p:font typeface="Twinkl" pitchFamily="2" charset="0"/>
      <p:regular r:id="rId16"/>
      <p:bold r:id="rId17"/>
    </p:embeddedFont>
    <p:embeddedFont>
      <p:font typeface="Roboto" panose="02000000000000000000" pitchFamily="2" charset="0"/>
      <p:regular r:id="rId18"/>
      <p:bold r:id="rId19"/>
      <p:italic r:id="rId20"/>
      <p:boldItalic r:id="rId2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AC2"/>
    <a:srgbClr val="92D050"/>
    <a:srgbClr val="009640"/>
    <a:srgbClr val="11743A"/>
    <a:srgbClr val="25B7BC"/>
    <a:srgbClr val="18A0DB"/>
    <a:srgbClr val="DE1E5A"/>
    <a:srgbClr val="BC0105"/>
    <a:srgbClr val="4DB1E3"/>
    <a:srgbClr val="80C1E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271" autoAdjust="0"/>
    <p:restoredTop sz="94660"/>
  </p:normalViewPr>
  <p:slideViewPr>
    <p:cSldViewPr snapToGrid="0" showGuides="1">
      <p:cViewPr varScale="1">
        <p:scale>
          <a:sx n="66" d="100"/>
          <a:sy n="66" d="100"/>
        </p:scale>
        <p:origin x="90" y="55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18"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10.fntdata"/><Relationship Id="rId7" Type="http://schemas.openxmlformats.org/officeDocument/2006/relationships/slide" Target="slides/slide6.xml"/><Relationship Id="rId12" Type="http://schemas.openxmlformats.org/officeDocument/2006/relationships/font" Target="fonts/font1.fntdata"/><Relationship Id="rId17" Type="http://schemas.openxmlformats.org/officeDocument/2006/relationships/font" Target="fonts/font6.fntdata"/><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5.fntdata"/><Relationship Id="rId20"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4.fntdata"/><Relationship Id="rId23" Type="http://schemas.openxmlformats.org/officeDocument/2006/relationships/viewProps" Target="viewProps.xml"/><Relationship Id="rId10" Type="http://schemas.openxmlformats.org/officeDocument/2006/relationships/notesMaster" Target="notesMasters/notesMaster1.xml"/><Relationship Id="rId19"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resources/ks2-writing/ks2-fiction/ks2-poetr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resources/ks2-writing/ks2-fiction/ks2-poetr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hyperlink" Target="https://childrens.poetryarchive.org/poem/playgrounds/" TargetMode="Externa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hyperlink" Target="https://childrens.poetryarchive.org/poet/robert-hull/" TargetMode="External"/><Relationship Id="rId2" Type="http://schemas.openxmlformats.org/officeDocument/2006/relationships/hyperlink" Target="https://childrens.poetryarchive.org/poem/please-do-not-feed-the-animals/" TargetMode="Externa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hyperlink" Target="https://childrens.poetryarchive.org/poem/dawn-meets-the-queen/" TargetMode="Externa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itle 1">
            <a:extLst>
              <a:ext uri="{FF2B5EF4-FFF2-40B4-BE49-F238E27FC236}">
                <a16:creationId xmlns:a16="http://schemas.microsoft.com/office/drawing/2014/main" id="{5372A2B9-4A07-4723-AC2F-1B1D02EE50A7}"/>
              </a:ext>
            </a:extLst>
          </p:cNvPr>
          <p:cNvSpPr>
            <a:spLocks noGrp="1"/>
          </p:cNvSpPr>
          <p:nvPr/>
        </p:nvSpPr>
        <p:spPr>
          <a:xfrm>
            <a:off x="736600" y="2568595"/>
            <a:ext cx="7670800" cy="1720810"/>
          </a:xfrm>
          <a:prstGeom prst="rect">
            <a:avLst/>
          </a:prstGeom>
          <a:solidFill>
            <a:schemeClr val="bg1"/>
          </a:solidFill>
          <a:ln w="25400">
            <a:solidFill>
              <a:schemeClr val="accent5"/>
            </a:solidFill>
          </a:ln>
        </p:spPr>
        <p:txBody>
          <a:bodyPr vert="horz" wrap="square" lIns="180000" tIns="180000" rIns="180000" bIns="180000" rtlCol="0" anchor="ctr" anchorCtr="1">
            <a:spAutoFit/>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r>
              <a:rPr lang="en-GB" sz="1400" b="0" dirty="0">
                <a:latin typeface="Roboto" panose="02000000000000000000" pitchFamily="2" charset="0"/>
                <a:ea typeface="Roboto" panose="02000000000000000000" pitchFamily="2" charset="0"/>
              </a:rPr>
              <a:t>We hope you find the information on our website and resources useful. This resource contains links to external websites. Please be aware that the inclusion of any link in this resource should not be taken as an endorsement of any kind by </a:t>
            </a:r>
            <a:r>
              <a:rPr lang="en-GB" sz="1400" b="0" dirty="0" err="1">
                <a:latin typeface="Roboto" panose="02000000000000000000" pitchFamily="2" charset="0"/>
                <a:ea typeface="Roboto" panose="02000000000000000000" pitchFamily="2" charset="0"/>
              </a:rPr>
              <a:t>Twinkl</a:t>
            </a:r>
            <a:r>
              <a:rPr lang="en-GB" sz="1400" b="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b="0" dirty="0" err="1">
                <a:latin typeface="Roboto" panose="02000000000000000000" pitchFamily="2" charset="0"/>
                <a:ea typeface="Roboto" panose="02000000000000000000" pitchFamily="2" charset="0"/>
              </a:rPr>
              <a:t>TwinklCares</a:t>
            </a:r>
            <a:r>
              <a:rPr lang="en-GB" sz="1400" b="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endParaRPr lang="en-GB" sz="1400" dirty="0">
              <a:solidFill>
                <a:schemeClr val="tx1"/>
              </a:solidFill>
              <a:latin typeface="Roboto" panose="02000000000000000000" pitchFamily="2" charset="0"/>
              <a:ea typeface="Roboto" panose="02000000000000000000" pitchFamily="2" charset="0"/>
            </a:endParaRPr>
          </a:p>
        </p:txBody>
      </p:sp>
    </p:spTree>
    <p:extLst>
      <p:ext uri="{BB962C8B-B14F-4D97-AF65-F5344CB8AC3E}">
        <p14:creationId xmlns:p14="http://schemas.microsoft.com/office/powerpoint/2010/main" val="28769474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water, green, standing, sky&#10;&#10;Description automatically generated">
            <a:extLst>
              <a:ext uri="{FF2B5EF4-FFF2-40B4-BE49-F238E27FC236}">
                <a16:creationId xmlns:a16="http://schemas.microsoft.com/office/drawing/2014/main" id="{1D39319A-0966-4822-9416-A41A7BCF47A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2188" y="1188877"/>
            <a:ext cx="8360812" cy="5573874"/>
          </a:xfrm>
          <a:prstGeom prst="rect">
            <a:avLst/>
          </a:prstGeom>
        </p:spPr>
      </p:pic>
      <p:pic>
        <p:nvPicPr>
          <p:cNvPr id="10" name="border" descr="A screenshot of a computer screen&#10;&#10;Description automatically generated">
            <a:extLst>
              <a:ext uri="{FF2B5EF4-FFF2-40B4-BE49-F238E27FC236}">
                <a16:creationId xmlns:a16="http://schemas.microsoft.com/office/drawing/2014/main" id="{AA2B552F-62B2-4CF6-BEAD-EFE021A0E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836344" y="1364134"/>
            <a:ext cx="3492500" cy="3265097"/>
          </a:xfrm>
          <a:prstGeom prst="rect">
            <a:avLst/>
          </a:prstGeom>
          <a:solidFill>
            <a:srgbClr val="25B7B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In the ocean of dreams I saw…</a:t>
            </a:r>
          </a:p>
          <a:p>
            <a:r>
              <a:rPr lang="en-GB" i="1" dirty="0"/>
              <a:t>Three friendly dolphins</a:t>
            </a:r>
          </a:p>
          <a:p>
            <a:r>
              <a:rPr lang="en-GB" i="1" dirty="0"/>
              <a:t>Playing in the sun.</a:t>
            </a:r>
          </a:p>
          <a:p>
            <a:endParaRPr lang="en-GB" dirty="0"/>
          </a:p>
          <a:p>
            <a:r>
              <a:rPr lang="en-GB" dirty="0"/>
              <a:t>In the ocean of dreams I saw…</a:t>
            </a:r>
          </a:p>
          <a:p>
            <a:r>
              <a:rPr lang="en-GB" i="1" dirty="0"/>
              <a:t>Six sneaky starfish</a:t>
            </a:r>
          </a:p>
          <a:p>
            <a:r>
              <a:rPr lang="en-GB" i="1" dirty="0"/>
              <a:t>Shuffling across the sea bed.</a:t>
            </a:r>
          </a:p>
          <a:p>
            <a:endParaRPr lang="en-GB" dirty="0"/>
          </a:p>
          <a:p>
            <a:r>
              <a:rPr lang="en-GB" dirty="0"/>
              <a:t>In the ocean of dreams I saw…</a:t>
            </a:r>
          </a:p>
          <a:p>
            <a:r>
              <a:rPr lang="en-GB" i="1" dirty="0"/>
              <a:t>Four fishing trawlers</a:t>
            </a:r>
          </a:p>
          <a:p>
            <a:r>
              <a:rPr lang="en-GB" i="1" dirty="0"/>
              <a:t>Dredging the frothy waves.</a:t>
            </a:r>
          </a:p>
        </p:txBody>
      </p:sp>
      <p:sp>
        <p:nvSpPr>
          <p:cNvPr id="5" name="Rectangle 4"/>
          <p:cNvSpPr/>
          <p:nvPr/>
        </p:nvSpPr>
        <p:spPr>
          <a:xfrm>
            <a:off x="4137025" y="731960"/>
            <a:ext cx="3492500" cy="276999"/>
          </a:xfrm>
          <a:prstGeom prst="rect">
            <a:avLst/>
          </a:prstGeom>
        </p:spPr>
        <p:txBody>
          <a:bodyPr wrap="square" lIns="0" tIns="0" rIns="0" bIns="0">
            <a:spAutoFit/>
          </a:bodyPr>
          <a:lstStyle/>
          <a:p>
            <a:pPr algn="ctr"/>
            <a:r>
              <a:rPr lang="en-GB" dirty="0"/>
              <a:t>Building poems from a structure.</a:t>
            </a:r>
          </a:p>
        </p:txBody>
      </p:sp>
      <p:sp>
        <p:nvSpPr>
          <p:cNvPr id="2" name="Rectangle 1">
            <a:extLst>
              <a:ext uri="{FF2B5EF4-FFF2-40B4-BE49-F238E27FC236}">
                <a16:creationId xmlns:a16="http://schemas.microsoft.com/office/drawing/2014/main" id="{2A8ABFF0-1DCE-4CF7-BD60-6AD1E87192EA}"/>
              </a:ext>
            </a:extLst>
          </p:cNvPr>
          <p:cNvSpPr/>
          <p:nvPr/>
        </p:nvSpPr>
        <p:spPr>
          <a:xfrm>
            <a:off x="381000" y="549275"/>
            <a:ext cx="3095626" cy="642370"/>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rIns="252000" rtlCol="0" anchor="ctr"/>
          <a:lstStyle/>
          <a:p>
            <a:r>
              <a:rPr lang="en-GB" sz="3200" b="1" dirty="0">
                <a:solidFill>
                  <a:schemeClr val="bg1"/>
                </a:solidFill>
                <a:latin typeface="+mn-lt"/>
              </a:rPr>
              <a:t>Day 1: Poetry</a:t>
            </a:r>
            <a:endParaRPr lang="en-GB" sz="3200" b="1" dirty="0"/>
          </a:p>
        </p:txBody>
      </p:sp>
      <p:sp>
        <p:nvSpPr>
          <p:cNvPr id="12" name="Rectangle 11">
            <a:extLst>
              <a:ext uri="{FF2B5EF4-FFF2-40B4-BE49-F238E27FC236}">
                <a16:creationId xmlns:a16="http://schemas.microsoft.com/office/drawing/2014/main" id="{E7FB7D79-C9F9-4459-B1D3-4F6AC14592BA}"/>
              </a:ext>
            </a:extLst>
          </p:cNvPr>
          <p:cNvSpPr/>
          <p:nvPr/>
        </p:nvSpPr>
        <p:spPr>
          <a:xfrm>
            <a:off x="755650" y="4807666"/>
            <a:ext cx="7632700" cy="1479993"/>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tIns="108000" rIns="108000" bIns="108000" rtlCol="0" anchor="ctr">
            <a:spAutoFit/>
          </a:bodyPr>
          <a:lstStyle/>
          <a:p>
            <a:r>
              <a:rPr lang="en-GB" sz="1600" b="1" dirty="0">
                <a:solidFill>
                  <a:schemeClr val="tx1"/>
                </a:solidFill>
              </a:rPr>
              <a:t>Can you add your own verse to this poem?</a:t>
            </a:r>
          </a:p>
          <a:p>
            <a:r>
              <a:rPr lang="en-GB" sz="1600" dirty="0">
                <a:solidFill>
                  <a:schemeClr val="tx1"/>
                </a:solidFill>
              </a:rPr>
              <a:t>Start with a </a:t>
            </a:r>
            <a:r>
              <a:rPr lang="en-GB" sz="1600" dirty="0">
                <a:solidFill>
                  <a:srgbClr val="007AC2"/>
                </a:solidFill>
              </a:rPr>
              <a:t>number</a:t>
            </a:r>
            <a:r>
              <a:rPr lang="en-GB" sz="1600" dirty="0">
                <a:solidFill>
                  <a:schemeClr val="tx1"/>
                </a:solidFill>
              </a:rPr>
              <a:t>.</a:t>
            </a:r>
          </a:p>
          <a:p>
            <a:r>
              <a:rPr lang="en-GB" sz="1600" dirty="0">
                <a:solidFill>
                  <a:schemeClr val="tx1"/>
                </a:solidFill>
              </a:rPr>
              <a:t>Then an </a:t>
            </a:r>
            <a:r>
              <a:rPr lang="en-GB" sz="1600" dirty="0">
                <a:solidFill>
                  <a:srgbClr val="007AC2"/>
                </a:solidFill>
              </a:rPr>
              <a:t>adjective</a:t>
            </a:r>
            <a:r>
              <a:rPr lang="en-GB" sz="1600" dirty="0">
                <a:solidFill>
                  <a:schemeClr val="tx1"/>
                </a:solidFill>
              </a:rPr>
              <a:t> (e.g. Friendly).</a:t>
            </a:r>
          </a:p>
          <a:p>
            <a:r>
              <a:rPr lang="en-GB" sz="1600" dirty="0">
                <a:solidFill>
                  <a:schemeClr val="tx1"/>
                </a:solidFill>
              </a:rPr>
              <a:t>Then a </a:t>
            </a:r>
            <a:r>
              <a:rPr lang="en-GB" sz="1600" dirty="0">
                <a:solidFill>
                  <a:srgbClr val="007AC2"/>
                </a:solidFill>
              </a:rPr>
              <a:t>noun</a:t>
            </a:r>
            <a:r>
              <a:rPr lang="en-GB" sz="1600" dirty="0">
                <a:solidFill>
                  <a:schemeClr val="tx1"/>
                </a:solidFill>
              </a:rPr>
              <a:t> (dolphins, starfish, trawlers… what else would be in the ocean?)</a:t>
            </a:r>
          </a:p>
          <a:p>
            <a:r>
              <a:rPr lang="en-GB" sz="1600" dirty="0">
                <a:solidFill>
                  <a:schemeClr val="tx1"/>
                </a:solidFill>
              </a:rPr>
              <a:t>Then </a:t>
            </a:r>
            <a:r>
              <a:rPr lang="en-GB" sz="1600" dirty="0">
                <a:solidFill>
                  <a:srgbClr val="007AC2"/>
                </a:solidFill>
              </a:rPr>
              <a:t>explain what your noun is doing</a:t>
            </a:r>
            <a:r>
              <a:rPr lang="en-GB" sz="1600" dirty="0">
                <a:solidFill>
                  <a:schemeClr val="tx1"/>
                </a:solidFill>
              </a:rPr>
              <a:t>.</a:t>
            </a:r>
          </a:p>
        </p:txBody>
      </p:sp>
      <p:sp>
        <p:nvSpPr>
          <p:cNvPr id="13" name="Rectangle 12">
            <a:extLst>
              <a:ext uri="{FF2B5EF4-FFF2-40B4-BE49-F238E27FC236}">
                <a16:creationId xmlns:a16="http://schemas.microsoft.com/office/drawing/2014/main" id="{CBC735EA-C6F3-4CEE-9D85-F4C3DB566E05}"/>
              </a:ext>
            </a:extLst>
          </p:cNvPr>
          <p:cNvSpPr/>
          <p:nvPr/>
        </p:nvSpPr>
        <p:spPr>
          <a:xfrm>
            <a:off x="1589104" y="4067694"/>
            <a:ext cx="1046146" cy="464331"/>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solidFill>
                  <a:schemeClr val="tx1"/>
                </a:solidFill>
              </a:rPr>
              <a:t>adjective</a:t>
            </a:r>
            <a:endParaRPr lang="en-GB" sz="1600" dirty="0">
              <a:solidFill>
                <a:schemeClr val="tx1"/>
              </a:solidFill>
            </a:endParaRPr>
          </a:p>
        </p:txBody>
      </p:sp>
      <p:sp>
        <p:nvSpPr>
          <p:cNvPr id="14" name="Rectangle 13">
            <a:extLst>
              <a:ext uri="{FF2B5EF4-FFF2-40B4-BE49-F238E27FC236}">
                <a16:creationId xmlns:a16="http://schemas.microsoft.com/office/drawing/2014/main" id="{D10AFCD6-44C9-4693-98F0-91B1AA445936}"/>
              </a:ext>
            </a:extLst>
          </p:cNvPr>
          <p:cNvSpPr/>
          <p:nvPr/>
        </p:nvSpPr>
        <p:spPr>
          <a:xfrm>
            <a:off x="1700229" y="3327722"/>
            <a:ext cx="935021" cy="464331"/>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solidFill>
                  <a:schemeClr val="tx1"/>
                </a:solidFill>
              </a:rPr>
              <a:t>number</a:t>
            </a:r>
            <a:endParaRPr lang="en-GB" sz="1600" dirty="0">
              <a:solidFill>
                <a:schemeClr val="tx1"/>
              </a:solidFill>
            </a:endParaRPr>
          </a:p>
        </p:txBody>
      </p:sp>
      <p:sp>
        <p:nvSpPr>
          <p:cNvPr id="15" name="Rectangle 14">
            <a:extLst>
              <a:ext uri="{FF2B5EF4-FFF2-40B4-BE49-F238E27FC236}">
                <a16:creationId xmlns:a16="http://schemas.microsoft.com/office/drawing/2014/main" id="{FF246470-9D88-41D2-B8C7-0637F5A2E5C4}"/>
              </a:ext>
            </a:extLst>
          </p:cNvPr>
          <p:cNvSpPr/>
          <p:nvPr/>
        </p:nvSpPr>
        <p:spPr>
          <a:xfrm>
            <a:off x="6522786" y="4067693"/>
            <a:ext cx="1884346" cy="464331"/>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solidFill>
                  <a:schemeClr val="tx1"/>
                </a:solidFill>
              </a:rPr>
              <a:t>What is it doing?</a:t>
            </a:r>
            <a:endParaRPr lang="en-GB" sz="1600" dirty="0">
              <a:solidFill>
                <a:schemeClr val="tx1"/>
              </a:solidFill>
            </a:endParaRPr>
          </a:p>
        </p:txBody>
      </p:sp>
      <p:sp>
        <p:nvSpPr>
          <p:cNvPr id="16" name="Rectangle 15">
            <a:extLst>
              <a:ext uri="{FF2B5EF4-FFF2-40B4-BE49-F238E27FC236}">
                <a16:creationId xmlns:a16="http://schemas.microsoft.com/office/drawing/2014/main" id="{525F0BE5-4BD7-462A-A47C-41D5C65F38FC}"/>
              </a:ext>
            </a:extLst>
          </p:cNvPr>
          <p:cNvSpPr/>
          <p:nvPr/>
        </p:nvSpPr>
        <p:spPr>
          <a:xfrm>
            <a:off x="6522786" y="3327721"/>
            <a:ext cx="935021" cy="464331"/>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solidFill>
                  <a:schemeClr val="tx1"/>
                </a:solidFill>
              </a:rPr>
              <a:t>noun</a:t>
            </a:r>
            <a:endParaRPr lang="en-GB" sz="1600" dirty="0">
              <a:solidFill>
                <a:schemeClr val="tx1"/>
              </a:solidFill>
            </a:endParaRPr>
          </a:p>
        </p:txBody>
      </p:sp>
      <p:cxnSp>
        <p:nvCxnSpPr>
          <p:cNvPr id="17" name="Straight Arrow Connector 16">
            <a:extLst>
              <a:ext uri="{FF2B5EF4-FFF2-40B4-BE49-F238E27FC236}">
                <a16:creationId xmlns:a16="http://schemas.microsoft.com/office/drawing/2014/main" id="{F7A10EB8-B003-424D-9899-C8361D225DA8}"/>
              </a:ext>
            </a:extLst>
          </p:cNvPr>
          <p:cNvCxnSpPr>
            <a:stCxn id="14" idx="3"/>
          </p:cNvCxnSpPr>
          <p:nvPr/>
        </p:nvCxnSpPr>
        <p:spPr>
          <a:xfrm>
            <a:off x="2635250" y="3559888"/>
            <a:ext cx="469900" cy="415926"/>
          </a:xfrm>
          <a:prstGeom prst="straightConnector1">
            <a:avLst/>
          </a:prstGeom>
          <a:ln w="28575">
            <a:solidFill>
              <a:srgbClr val="007AC2"/>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05F4726A-6B8A-4557-A39D-32454294735A}"/>
              </a:ext>
            </a:extLst>
          </p:cNvPr>
          <p:cNvCxnSpPr>
            <a:cxnSpLocks/>
            <a:stCxn id="13" idx="3"/>
          </p:cNvCxnSpPr>
          <p:nvPr/>
        </p:nvCxnSpPr>
        <p:spPr>
          <a:xfrm flipV="1">
            <a:off x="2635250" y="4155732"/>
            <a:ext cx="905928" cy="144128"/>
          </a:xfrm>
          <a:prstGeom prst="straightConnector1">
            <a:avLst/>
          </a:prstGeom>
          <a:ln w="28575">
            <a:solidFill>
              <a:srgbClr val="007AC2"/>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640505C4-8DB5-4C1B-BBB3-82EE0382FF56}"/>
              </a:ext>
            </a:extLst>
          </p:cNvPr>
          <p:cNvCxnSpPr>
            <a:cxnSpLocks/>
            <a:stCxn id="16" idx="1"/>
          </p:cNvCxnSpPr>
          <p:nvPr/>
        </p:nvCxnSpPr>
        <p:spPr>
          <a:xfrm flipH="1">
            <a:off x="5069406" y="3559887"/>
            <a:ext cx="1453380" cy="500596"/>
          </a:xfrm>
          <a:prstGeom prst="straightConnector1">
            <a:avLst/>
          </a:prstGeom>
          <a:ln w="28575">
            <a:solidFill>
              <a:srgbClr val="007AC2"/>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8D4485CB-9413-43BE-B961-0EBC2AC6CC27}"/>
              </a:ext>
            </a:extLst>
          </p:cNvPr>
          <p:cNvCxnSpPr>
            <a:cxnSpLocks/>
            <a:stCxn id="15" idx="1"/>
          </p:cNvCxnSpPr>
          <p:nvPr/>
        </p:nvCxnSpPr>
        <p:spPr>
          <a:xfrm flipH="1">
            <a:off x="5686425" y="4299859"/>
            <a:ext cx="836361" cy="131795"/>
          </a:xfrm>
          <a:prstGeom prst="straightConnector1">
            <a:avLst/>
          </a:prstGeom>
          <a:ln w="28575">
            <a:solidFill>
              <a:srgbClr val="007AC2"/>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B4428918-872D-4D34-9BC5-301E541C087D}"/>
              </a:ext>
            </a:extLst>
          </p:cNvPr>
          <p:cNvSpPr txBox="1"/>
          <p:nvPr/>
        </p:nvSpPr>
        <p:spPr>
          <a:xfrm>
            <a:off x="2853019" y="3912929"/>
            <a:ext cx="688159" cy="369332"/>
          </a:xfrm>
          <a:prstGeom prst="rect">
            <a:avLst/>
          </a:prstGeom>
          <a:noFill/>
        </p:spPr>
        <p:txBody>
          <a:bodyPr wrap="square" rtlCol="0">
            <a:spAutoFit/>
          </a:bodyPr>
          <a:lstStyle/>
          <a:p>
            <a:r>
              <a:rPr lang="en-GB" i="1" dirty="0">
                <a:solidFill>
                  <a:srgbClr val="007AC2"/>
                </a:solidFill>
              </a:rPr>
              <a:t>Four</a:t>
            </a:r>
          </a:p>
        </p:txBody>
      </p:sp>
      <p:sp>
        <p:nvSpPr>
          <p:cNvPr id="29" name="TextBox 28">
            <a:extLst>
              <a:ext uri="{FF2B5EF4-FFF2-40B4-BE49-F238E27FC236}">
                <a16:creationId xmlns:a16="http://schemas.microsoft.com/office/drawing/2014/main" id="{661BCBDD-7F1F-452A-990B-C93F4612EC9F}"/>
              </a:ext>
            </a:extLst>
          </p:cNvPr>
          <p:cNvSpPr txBox="1"/>
          <p:nvPr/>
        </p:nvSpPr>
        <p:spPr>
          <a:xfrm>
            <a:off x="3382984" y="3911662"/>
            <a:ext cx="885544" cy="369332"/>
          </a:xfrm>
          <a:prstGeom prst="rect">
            <a:avLst/>
          </a:prstGeom>
          <a:noFill/>
        </p:spPr>
        <p:txBody>
          <a:bodyPr wrap="square" rtlCol="0">
            <a:spAutoFit/>
          </a:bodyPr>
          <a:lstStyle/>
          <a:p>
            <a:r>
              <a:rPr lang="en-GB" i="1" dirty="0">
                <a:solidFill>
                  <a:srgbClr val="007AC2"/>
                </a:solidFill>
              </a:rPr>
              <a:t>fishing</a:t>
            </a:r>
          </a:p>
        </p:txBody>
      </p:sp>
      <p:sp>
        <p:nvSpPr>
          <p:cNvPr id="30" name="TextBox 29">
            <a:extLst>
              <a:ext uri="{FF2B5EF4-FFF2-40B4-BE49-F238E27FC236}">
                <a16:creationId xmlns:a16="http://schemas.microsoft.com/office/drawing/2014/main" id="{E17AA0CF-C6E2-477F-856E-FBB6CD7CBB42}"/>
              </a:ext>
            </a:extLst>
          </p:cNvPr>
          <p:cNvSpPr txBox="1"/>
          <p:nvPr/>
        </p:nvSpPr>
        <p:spPr>
          <a:xfrm>
            <a:off x="4139687" y="3910912"/>
            <a:ext cx="1051940" cy="369332"/>
          </a:xfrm>
          <a:prstGeom prst="rect">
            <a:avLst/>
          </a:prstGeom>
          <a:noFill/>
        </p:spPr>
        <p:txBody>
          <a:bodyPr wrap="square" rtlCol="0">
            <a:spAutoFit/>
          </a:bodyPr>
          <a:lstStyle/>
          <a:p>
            <a:r>
              <a:rPr lang="en-GB" i="1" dirty="0">
                <a:solidFill>
                  <a:srgbClr val="007AC2"/>
                </a:solidFill>
              </a:rPr>
              <a:t>trawlers</a:t>
            </a:r>
          </a:p>
        </p:txBody>
      </p:sp>
      <p:sp>
        <p:nvSpPr>
          <p:cNvPr id="31" name="TextBox 30">
            <a:extLst>
              <a:ext uri="{FF2B5EF4-FFF2-40B4-BE49-F238E27FC236}">
                <a16:creationId xmlns:a16="http://schemas.microsoft.com/office/drawing/2014/main" id="{7AA4BF16-1FC2-41AA-AF13-9072F2018388}"/>
              </a:ext>
            </a:extLst>
          </p:cNvPr>
          <p:cNvSpPr txBox="1"/>
          <p:nvPr/>
        </p:nvSpPr>
        <p:spPr>
          <a:xfrm>
            <a:off x="2853019" y="4185248"/>
            <a:ext cx="2960798" cy="369332"/>
          </a:xfrm>
          <a:prstGeom prst="rect">
            <a:avLst/>
          </a:prstGeom>
          <a:noFill/>
        </p:spPr>
        <p:txBody>
          <a:bodyPr wrap="square" rtlCol="0">
            <a:spAutoFit/>
          </a:bodyPr>
          <a:lstStyle/>
          <a:p>
            <a:r>
              <a:rPr lang="en-GB" i="1" dirty="0">
                <a:solidFill>
                  <a:srgbClr val="007AC2"/>
                </a:solidFill>
              </a:rPr>
              <a:t>Dredging the frothy waves</a:t>
            </a:r>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grpId="1"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250"/>
                                        <p:tgtEl>
                                          <p:spTgt spid="5"/>
                                        </p:tgtEl>
                                      </p:cBhvr>
                                    </p:animEffect>
                                  </p:childTnLst>
                                </p:cTn>
                              </p:par>
                              <p:par>
                                <p:cTn id="12" presetID="63" presetClass="path" presetSubtype="0" accel="50000" decel="50000" fill="hold" grpId="0" nodeType="withEffect">
                                  <p:stCondLst>
                                    <p:cond delay="0"/>
                                  </p:stCondLst>
                                  <p:childTnLst>
                                    <p:animMotion origin="layout" path="M -0.41423 -1.85185E-6 L -1.66667E-6 -1.85185E-6 " pathEditMode="relative" rAng="0" ptsTypes="AA">
                                      <p:cBhvr>
                                        <p:cTn id="13" dur="2000" fill="hold"/>
                                        <p:tgtEl>
                                          <p:spTgt spid="5"/>
                                        </p:tgtEl>
                                        <p:attrNameLst>
                                          <p:attrName>ppt_x</p:attrName>
                                          <p:attrName>ppt_y</p:attrName>
                                        </p:attrNameLst>
                                      </p:cBhvr>
                                      <p:rCtr x="20781" y="0"/>
                                    </p:animMotion>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2">
                                            <p:bg/>
                                          </p:spTgt>
                                        </p:tgtEl>
                                        <p:attrNameLst>
                                          <p:attrName>style.visibility</p:attrName>
                                        </p:attrNameLst>
                                      </p:cBhvr>
                                      <p:to>
                                        <p:strVal val="visible"/>
                                      </p:to>
                                    </p:set>
                                    <p:animEffect transition="in" filter="wipe(left)">
                                      <p:cBhvr>
                                        <p:cTn id="29" dur="500"/>
                                        <p:tgtEl>
                                          <p:spTgt spid="12">
                                            <p:bg/>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wipe(left)">
                                      <p:cBhvr>
                                        <p:cTn id="32" dur="500"/>
                                        <p:tgtEl>
                                          <p:spTgt spid="12">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2">
                                            <p:txEl>
                                              <p:pRg st="1" end="1"/>
                                            </p:txEl>
                                          </p:spTgt>
                                        </p:tgtEl>
                                        <p:attrNameLst>
                                          <p:attrName>style.visibility</p:attrName>
                                        </p:attrNameLst>
                                      </p:cBhvr>
                                      <p:to>
                                        <p:strVal val="visible"/>
                                      </p:to>
                                    </p:set>
                                    <p:animEffect transition="in" filter="wipe(left)">
                                      <p:cBhvr>
                                        <p:cTn id="37" dur="500"/>
                                        <p:tgtEl>
                                          <p:spTgt spid="12">
                                            <p:txEl>
                                              <p:pRg st="1" end="1"/>
                                            </p:txEl>
                                          </p:spTgt>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left)">
                                      <p:cBhvr>
                                        <p:cTn id="40" dur="500"/>
                                        <p:tgtEl>
                                          <p:spTgt spid="14"/>
                                        </p:tgtEl>
                                      </p:cBhvr>
                                    </p:animEffect>
                                  </p:childTnLst>
                                </p:cTn>
                              </p:par>
                            </p:childTnLst>
                          </p:cTn>
                        </p:par>
                        <p:par>
                          <p:cTn id="41" fill="hold">
                            <p:stCondLst>
                              <p:cond delay="5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par>
                          <p:cTn id="45" fill="hold">
                            <p:stCondLst>
                              <p:cond delay="1000"/>
                            </p:stCondLst>
                            <p:childTnLst>
                              <p:par>
                                <p:cTn id="46" presetID="22" presetClass="entr" presetSubtype="8"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2">
                                            <p:txEl>
                                              <p:pRg st="2" end="2"/>
                                            </p:txEl>
                                          </p:spTgt>
                                        </p:tgtEl>
                                        <p:attrNameLst>
                                          <p:attrName>style.visibility</p:attrName>
                                        </p:attrNameLst>
                                      </p:cBhvr>
                                      <p:to>
                                        <p:strVal val="visible"/>
                                      </p:to>
                                    </p:set>
                                    <p:animEffect transition="in" filter="wipe(left)">
                                      <p:cBhvr>
                                        <p:cTn id="53" dur="500"/>
                                        <p:tgtEl>
                                          <p:spTgt spid="12">
                                            <p:txEl>
                                              <p:pRg st="2" end="2"/>
                                            </p:txEl>
                                          </p:spTgt>
                                        </p:tgtEl>
                                      </p:cBhvr>
                                    </p:animEffect>
                                  </p:childTnLst>
                                </p:cTn>
                              </p:par>
                              <p:par>
                                <p:cTn id="54" presetID="10" presetClass="exit" presetSubtype="0" fill="hold" grpId="1" nodeType="withEffect">
                                  <p:stCondLst>
                                    <p:cond delay="0"/>
                                  </p:stCondLst>
                                  <p:childTnLst>
                                    <p:animEffect transition="out" filter="fade">
                                      <p:cBhvr>
                                        <p:cTn id="55" dur="500"/>
                                        <p:tgtEl>
                                          <p:spTgt spid="28"/>
                                        </p:tgtEl>
                                      </p:cBhvr>
                                    </p:animEffect>
                                    <p:set>
                                      <p:cBhvr>
                                        <p:cTn id="56" dur="1" fill="hold">
                                          <p:stCondLst>
                                            <p:cond delay="499"/>
                                          </p:stCondLst>
                                        </p:cTn>
                                        <p:tgtEl>
                                          <p:spTgt spid="28"/>
                                        </p:tgtEl>
                                        <p:attrNameLst>
                                          <p:attrName>style.visibility</p:attrName>
                                        </p:attrNameLst>
                                      </p:cBhvr>
                                      <p:to>
                                        <p:strVal val="hidden"/>
                                      </p:to>
                                    </p:set>
                                  </p:childTnLst>
                                </p:cTn>
                              </p:par>
                              <p:par>
                                <p:cTn id="57" presetID="22" presetClass="entr" presetSubtype="8"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500"/>
                            </p:stCondLst>
                            <p:childTnLst>
                              <p:par>
                                <p:cTn id="61" presetID="22" presetClass="entr" presetSubtype="8" fill="hold"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left)">
                                      <p:cBhvr>
                                        <p:cTn id="63" dur="500"/>
                                        <p:tgtEl>
                                          <p:spTgt spid="19"/>
                                        </p:tgtEl>
                                      </p:cBhvr>
                                    </p:animEffect>
                                  </p:childTnLst>
                                </p:cTn>
                              </p:par>
                            </p:childTnLst>
                          </p:cTn>
                        </p:par>
                        <p:par>
                          <p:cTn id="64" fill="hold">
                            <p:stCondLst>
                              <p:cond delay="1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2">
                                            <p:txEl>
                                              <p:pRg st="3" end="3"/>
                                            </p:txEl>
                                          </p:spTgt>
                                        </p:tgtEl>
                                        <p:attrNameLst>
                                          <p:attrName>style.visibility</p:attrName>
                                        </p:attrNameLst>
                                      </p:cBhvr>
                                      <p:to>
                                        <p:strVal val="visible"/>
                                      </p:to>
                                    </p:set>
                                    <p:animEffect transition="in" filter="wipe(left)">
                                      <p:cBhvr>
                                        <p:cTn id="72" dur="500"/>
                                        <p:tgtEl>
                                          <p:spTgt spid="12">
                                            <p:txEl>
                                              <p:pRg st="3" end="3"/>
                                            </p:txEl>
                                          </p:spTgt>
                                        </p:tgtEl>
                                      </p:cBhvr>
                                    </p:animEffect>
                                  </p:childTnLst>
                                </p:cTn>
                              </p:par>
                              <p:par>
                                <p:cTn id="73" presetID="10" presetClass="exit" presetSubtype="0" fill="hold" grpId="1" nodeType="withEffect">
                                  <p:stCondLst>
                                    <p:cond delay="0"/>
                                  </p:stCondLst>
                                  <p:childTnLst>
                                    <p:animEffect transition="out" filter="fade">
                                      <p:cBhvr>
                                        <p:cTn id="74" dur="500"/>
                                        <p:tgtEl>
                                          <p:spTgt spid="29"/>
                                        </p:tgtEl>
                                      </p:cBhvr>
                                    </p:animEffect>
                                    <p:set>
                                      <p:cBhvr>
                                        <p:cTn id="75" dur="1" fill="hold">
                                          <p:stCondLst>
                                            <p:cond delay="499"/>
                                          </p:stCondLst>
                                        </p:cTn>
                                        <p:tgtEl>
                                          <p:spTgt spid="29"/>
                                        </p:tgtEl>
                                        <p:attrNameLst>
                                          <p:attrName>style.visibility</p:attrName>
                                        </p:attrNameLst>
                                      </p:cBhvr>
                                      <p:to>
                                        <p:strVal val="hidden"/>
                                      </p:to>
                                    </p:set>
                                  </p:childTnLst>
                                </p:cTn>
                              </p:par>
                              <p:par>
                                <p:cTn id="76" presetID="22" presetClass="entr" presetSubtype="2"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right)">
                                      <p:cBhvr>
                                        <p:cTn id="78" dur="500"/>
                                        <p:tgtEl>
                                          <p:spTgt spid="16"/>
                                        </p:tgtEl>
                                      </p:cBhvr>
                                    </p:animEffect>
                                  </p:childTnLst>
                                </p:cTn>
                              </p:par>
                            </p:childTnLst>
                          </p:cTn>
                        </p:par>
                        <p:par>
                          <p:cTn id="79" fill="hold">
                            <p:stCondLst>
                              <p:cond delay="500"/>
                            </p:stCondLst>
                            <p:childTnLst>
                              <p:par>
                                <p:cTn id="80" presetID="22" presetClass="entr" presetSubtype="2"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wipe(right)">
                                      <p:cBhvr>
                                        <p:cTn id="82" dur="500"/>
                                        <p:tgtEl>
                                          <p:spTgt spid="22"/>
                                        </p:tgtEl>
                                      </p:cBhvr>
                                    </p:animEffect>
                                  </p:childTnLst>
                                </p:cTn>
                              </p:par>
                            </p:childTnLst>
                          </p:cTn>
                        </p:par>
                        <p:par>
                          <p:cTn id="83" fill="hold">
                            <p:stCondLst>
                              <p:cond delay="1000"/>
                            </p:stCondLst>
                            <p:childTnLst>
                              <p:par>
                                <p:cTn id="84" presetID="22" presetClass="entr" presetSubtype="8"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wipe(left)">
                                      <p:cBhvr>
                                        <p:cTn id="86" dur="500"/>
                                        <p:tgtEl>
                                          <p:spTgt spid="30"/>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12">
                                            <p:txEl>
                                              <p:pRg st="4" end="4"/>
                                            </p:txEl>
                                          </p:spTgt>
                                        </p:tgtEl>
                                        <p:attrNameLst>
                                          <p:attrName>style.visibility</p:attrName>
                                        </p:attrNameLst>
                                      </p:cBhvr>
                                      <p:to>
                                        <p:strVal val="visible"/>
                                      </p:to>
                                    </p:set>
                                    <p:animEffect transition="in" filter="wipe(left)">
                                      <p:cBhvr>
                                        <p:cTn id="91" dur="500"/>
                                        <p:tgtEl>
                                          <p:spTgt spid="12">
                                            <p:txEl>
                                              <p:pRg st="4" end="4"/>
                                            </p:txEl>
                                          </p:spTgt>
                                        </p:tgtEl>
                                      </p:cBhvr>
                                    </p:animEffect>
                                  </p:childTnLst>
                                </p:cTn>
                              </p:par>
                              <p:par>
                                <p:cTn id="92" presetID="10" presetClass="exit" presetSubtype="0" fill="hold" grpId="1" nodeType="withEffect">
                                  <p:stCondLst>
                                    <p:cond delay="0"/>
                                  </p:stCondLst>
                                  <p:childTnLst>
                                    <p:animEffect transition="out" filter="fade">
                                      <p:cBhvr>
                                        <p:cTn id="93" dur="500"/>
                                        <p:tgtEl>
                                          <p:spTgt spid="30"/>
                                        </p:tgtEl>
                                      </p:cBhvr>
                                    </p:animEffect>
                                    <p:set>
                                      <p:cBhvr>
                                        <p:cTn id="94" dur="1" fill="hold">
                                          <p:stCondLst>
                                            <p:cond delay="499"/>
                                          </p:stCondLst>
                                        </p:cTn>
                                        <p:tgtEl>
                                          <p:spTgt spid="30"/>
                                        </p:tgtEl>
                                        <p:attrNameLst>
                                          <p:attrName>style.visibility</p:attrName>
                                        </p:attrNameLst>
                                      </p:cBhvr>
                                      <p:to>
                                        <p:strVal val="hidden"/>
                                      </p:to>
                                    </p:set>
                                  </p:childTnLst>
                                </p:cTn>
                              </p:par>
                              <p:par>
                                <p:cTn id="95" presetID="22" presetClass="entr" presetSubtype="2"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wipe(right)">
                                      <p:cBhvr>
                                        <p:cTn id="97" dur="500"/>
                                        <p:tgtEl>
                                          <p:spTgt spid="15"/>
                                        </p:tgtEl>
                                      </p:cBhvr>
                                    </p:animEffect>
                                  </p:childTnLst>
                                </p:cTn>
                              </p:par>
                            </p:childTnLst>
                          </p:cTn>
                        </p:par>
                        <p:par>
                          <p:cTn id="98" fill="hold">
                            <p:stCondLst>
                              <p:cond delay="500"/>
                            </p:stCondLst>
                            <p:childTnLst>
                              <p:par>
                                <p:cTn id="99" presetID="22" presetClass="entr" presetSubtype="2" fill="hold" nodeType="after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wipe(right)">
                                      <p:cBhvr>
                                        <p:cTn id="101" dur="500"/>
                                        <p:tgtEl>
                                          <p:spTgt spid="25"/>
                                        </p:tgtEl>
                                      </p:cBhvr>
                                    </p:animEffect>
                                  </p:childTnLst>
                                </p:cTn>
                              </p:par>
                            </p:childTnLst>
                          </p:cTn>
                        </p:par>
                        <p:par>
                          <p:cTn id="102" fill="hold">
                            <p:stCondLst>
                              <p:cond delay="1000"/>
                            </p:stCondLst>
                            <p:childTnLst>
                              <p:par>
                                <p:cTn id="103" presetID="22" presetClass="entr" presetSubtype="8" fill="hold" grpId="0" nodeType="afterEffect">
                                  <p:stCondLst>
                                    <p:cond delay="0"/>
                                  </p:stCondLst>
                                  <p:childTnLst>
                                    <p:set>
                                      <p:cBhvr>
                                        <p:cTn id="104" dur="1" fill="hold">
                                          <p:stCondLst>
                                            <p:cond delay="0"/>
                                          </p:stCondLst>
                                        </p:cTn>
                                        <p:tgtEl>
                                          <p:spTgt spid="31"/>
                                        </p:tgtEl>
                                        <p:attrNameLst>
                                          <p:attrName>style.visibility</p:attrName>
                                        </p:attrNameLst>
                                      </p:cBhvr>
                                      <p:to>
                                        <p:strVal val="visible"/>
                                      </p:to>
                                    </p:set>
                                    <p:animEffect transition="in" filter="wipe(left)">
                                      <p:cBhvr>
                                        <p:cTn id="10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2" grpId="0" animBg="1"/>
      <p:bldP spid="12" grpId="0" uiExpand="1" build="p" animBg="1"/>
      <p:bldP spid="13" grpId="0" animBg="1"/>
      <p:bldP spid="14" grpId="0" animBg="1"/>
      <p:bldP spid="15" grpId="0" animBg="1"/>
      <p:bldP spid="16" grpId="0" animBg="1"/>
      <p:bldP spid="28" grpId="0"/>
      <p:bldP spid="28" grpId="1"/>
      <p:bldP spid="29" grpId="0"/>
      <p:bldP spid="29" grpId="1"/>
      <p:bldP spid="30" grpId="0"/>
      <p:bldP spid="30" grpId="1"/>
      <p:bldP spid="3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AE29C0-6871-4383-B8E1-0070B6AC74CF}"/>
              </a:ext>
            </a:extLst>
          </p:cNvPr>
          <p:cNvSpPr/>
          <p:nvPr/>
        </p:nvSpPr>
        <p:spPr>
          <a:xfrm>
            <a:off x="3851274" y="731960"/>
            <a:ext cx="4467225" cy="276999"/>
          </a:xfrm>
          <a:prstGeom prst="rect">
            <a:avLst/>
          </a:prstGeom>
        </p:spPr>
        <p:txBody>
          <a:bodyPr wrap="square" lIns="0" tIns="0" rIns="0" bIns="0">
            <a:spAutoFit/>
          </a:bodyPr>
          <a:lstStyle/>
          <a:p>
            <a:pPr algn="ctr"/>
            <a:r>
              <a:rPr lang="en-GB" dirty="0"/>
              <a:t>Based on ‘Playgrounds’ by </a:t>
            </a:r>
            <a:r>
              <a:rPr lang="en-GB" dirty="0" err="1"/>
              <a:t>Berlie</a:t>
            </a:r>
            <a:r>
              <a:rPr lang="en-GB" dirty="0"/>
              <a:t> Doherty.</a:t>
            </a:r>
          </a:p>
        </p:txBody>
      </p:sp>
      <p:sp>
        <p:nvSpPr>
          <p:cNvPr id="4" name="Rectangle 3">
            <a:extLst>
              <a:ext uri="{FF2B5EF4-FFF2-40B4-BE49-F238E27FC236}">
                <a16:creationId xmlns:a16="http://schemas.microsoft.com/office/drawing/2014/main" id="{42EA0C23-90B8-4AF0-B00F-B191F31C40C1}"/>
              </a:ext>
            </a:extLst>
          </p:cNvPr>
          <p:cNvSpPr/>
          <p:nvPr/>
        </p:nvSpPr>
        <p:spPr>
          <a:xfrm>
            <a:off x="381000" y="549275"/>
            <a:ext cx="3152776" cy="642370"/>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rIns="252000" rtlCol="0" anchor="ctr"/>
          <a:lstStyle/>
          <a:p>
            <a:r>
              <a:rPr lang="en-GB" sz="3200" b="1" dirty="0">
                <a:solidFill>
                  <a:schemeClr val="bg1"/>
                </a:solidFill>
                <a:latin typeface="+mn-lt"/>
              </a:rPr>
              <a:t>Day 2: Poetry</a:t>
            </a:r>
            <a:endParaRPr lang="en-GB" sz="3200" b="1" dirty="0"/>
          </a:p>
        </p:txBody>
      </p:sp>
      <p:sp>
        <p:nvSpPr>
          <p:cNvPr id="6" name="Rectangle 5">
            <a:hlinkClick r:id="rId2"/>
            <a:extLst>
              <a:ext uri="{FF2B5EF4-FFF2-40B4-BE49-F238E27FC236}">
                <a16:creationId xmlns:a16="http://schemas.microsoft.com/office/drawing/2014/main" id="{C661B1CA-02B1-4410-9905-AE16337FFAEF}"/>
              </a:ext>
            </a:extLst>
          </p:cNvPr>
          <p:cNvSpPr/>
          <p:nvPr/>
        </p:nvSpPr>
        <p:spPr>
          <a:xfrm>
            <a:off x="2995612" y="3036041"/>
            <a:ext cx="3152776" cy="785921"/>
          </a:xfrm>
          <a:prstGeom prst="rect">
            <a:avLst/>
          </a:prstGeom>
          <a:solidFill>
            <a:srgbClr val="25B7B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252000" rIns="108000" bIns="252000" rtlCol="0" anchor="ctr">
            <a:spAutoFit/>
          </a:bodyPr>
          <a:lstStyle/>
          <a:p>
            <a:pPr algn="ctr"/>
            <a:r>
              <a:rPr lang="en-GB" b="1" dirty="0"/>
              <a:t>Poem can be found here.</a:t>
            </a:r>
            <a:endParaRPr lang="en-GB" b="1" i="1" dirty="0"/>
          </a:p>
        </p:txBody>
      </p:sp>
      <p:sp>
        <p:nvSpPr>
          <p:cNvPr id="7" name="Questions">
            <a:extLst>
              <a:ext uri="{FF2B5EF4-FFF2-40B4-BE49-F238E27FC236}">
                <a16:creationId xmlns:a16="http://schemas.microsoft.com/office/drawing/2014/main" id="{EB7B5245-7D0F-459C-AED6-5957F02D0CBD}"/>
              </a:ext>
            </a:extLst>
          </p:cNvPr>
          <p:cNvSpPr/>
          <p:nvPr/>
        </p:nvSpPr>
        <p:spPr>
          <a:xfrm>
            <a:off x="3902075" y="4889451"/>
            <a:ext cx="1339850" cy="537034"/>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spAutoFit/>
          </a:bodyPr>
          <a:lstStyle/>
          <a:p>
            <a:pPr algn="ctr"/>
            <a:r>
              <a:rPr lang="en-GB" sz="1600" b="1" dirty="0">
                <a:solidFill>
                  <a:schemeClr val="tx1"/>
                </a:solidFill>
              </a:rPr>
              <a:t>Questions</a:t>
            </a:r>
            <a:endParaRPr lang="en-GB" sz="1600" dirty="0">
              <a:solidFill>
                <a:schemeClr val="tx1"/>
              </a:solidFill>
            </a:endParaRPr>
          </a:p>
        </p:txBody>
      </p:sp>
      <p:sp>
        <p:nvSpPr>
          <p:cNvPr id="8" name="Rectangle 7">
            <a:extLst>
              <a:ext uri="{FF2B5EF4-FFF2-40B4-BE49-F238E27FC236}">
                <a16:creationId xmlns:a16="http://schemas.microsoft.com/office/drawing/2014/main" id="{1655BE43-26A4-4C7B-A855-BAA6C10AEB0A}"/>
              </a:ext>
            </a:extLst>
          </p:cNvPr>
          <p:cNvSpPr/>
          <p:nvPr/>
        </p:nvSpPr>
        <p:spPr>
          <a:xfrm>
            <a:off x="755651" y="1333500"/>
            <a:ext cx="3359150" cy="3323557"/>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LA Questions</a:t>
            </a:r>
          </a:p>
          <a:p>
            <a:pPr algn="ctr"/>
            <a:endParaRPr lang="en-GB" dirty="0">
              <a:solidFill>
                <a:schemeClr val="tx1"/>
              </a:solidFill>
            </a:endParaRPr>
          </a:p>
          <a:p>
            <a:pPr marL="342900" indent="-342900">
              <a:buFont typeface="+mj-lt"/>
              <a:buAutoNum type="arabicPeriod"/>
            </a:pPr>
            <a:r>
              <a:rPr lang="en-GB" dirty="0">
                <a:solidFill>
                  <a:schemeClr val="tx1"/>
                </a:solidFill>
              </a:rPr>
              <a:t>What is the poem about?</a:t>
            </a:r>
          </a:p>
          <a:p>
            <a:pPr marL="342900" indent="-342900">
              <a:buFont typeface="+mj-lt"/>
              <a:buAutoNum type="arabicPeriod"/>
            </a:pPr>
            <a:r>
              <a:rPr lang="en-GB" dirty="0">
                <a:solidFill>
                  <a:schemeClr val="tx1"/>
                </a:solidFill>
              </a:rPr>
              <a:t>Which question does the poet say 5 times?</a:t>
            </a:r>
          </a:p>
          <a:p>
            <a:pPr marL="342900" indent="-342900">
              <a:buFont typeface="+mj-lt"/>
              <a:buAutoNum type="arabicPeriod"/>
            </a:pPr>
            <a:r>
              <a:rPr lang="en-GB" spc="-20" dirty="0">
                <a:solidFill>
                  <a:schemeClr val="tx1"/>
                </a:solidFill>
              </a:rPr>
              <a:t>What does ‘</a:t>
            </a:r>
            <a:r>
              <a:rPr lang="en-GB" spc="-20" dirty="0" err="1">
                <a:solidFill>
                  <a:schemeClr val="tx1"/>
                </a:solidFill>
              </a:rPr>
              <a:t>gobby</a:t>
            </a:r>
            <a:r>
              <a:rPr lang="en-GB" spc="-20" dirty="0">
                <a:solidFill>
                  <a:schemeClr val="tx1"/>
                </a:solidFill>
              </a:rPr>
              <a:t>’ mean?</a:t>
            </a:r>
          </a:p>
          <a:p>
            <a:pPr marL="342900" indent="-342900">
              <a:buFont typeface="+mj-lt"/>
              <a:buAutoNum type="arabicPeriod"/>
            </a:pPr>
            <a:r>
              <a:rPr lang="en-GB" dirty="0">
                <a:solidFill>
                  <a:schemeClr val="tx1"/>
                </a:solidFill>
              </a:rPr>
              <a:t>What are the children doing in the playground?</a:t>
            </a:r>
          </a:p>
          <a:p>
            <a:pPr marL="342900" indent="-342900">
              <a:buFont typeface="+mj-lt"/>
              <a:buAutoNum type="arabicPeriod"/>
            </a:pPr>
            <a:r>
              <a:rPr lang="en-GB" dirty="0">
                <a:solidFill>
                  <a:schemeClr val="tx1"/>
                </a:solidFill>
              </a:rPr>
              <a:t>Which words tell you that the playground is noisy?</a:t>
            </a:r>
          </a:p>
        </p:txBody>
      </p:sp>
      <p:sp>
        <p:nvSpPr>
          <p:cNvPr id="9" name="Rectangle 8">
            <a:extLst>
              <a:ext uri="{FF2B5EF4-FFF2-40B4-BE49-F238E27FC236}">
                <a16:creationId xmlns:a16="http://schemas.microsoft.com/office/drawing/2014/main" id="{A961E7AC-BD7A-4581-9CF4-301074B456BA}"/>
              </a:ext>
            </a:extLst>
          </p:cNvPr>
          <p:cNvSpPr/>
          <p:nvPr/>
        </p:nvSpPr>
        <p:spPr>
          <a:xfrm>
            <a:off x="4286250" y="1333500"/>
            <a:ext cx="4102100" cy="3324225"/>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MA/HA Questions</a:t>
            </a:r>
          </a:p>
          <a:p>
            <a:pPr algn="ctr"/>
            <a:endParaRPr lang="en-GB" dirty="0">
              <a:solidFill>
                <a:schemeClr val="tx1"/>
              </a:solidFill>
            </a:endParaRPr>
          </a:p>
          <a:p>
            <a:pPr marL="342900" indent="-342900">
              <a:buFont typeface="+mj-lt"/>
              <a:buAutoNum type="arabicPeriod"/>
            </a:pPr>
            <a:r>
              <a:rPr lang="en-GB" dirty="0">
                <a:solidFill>
                  <a:schemeClr val="tx1"/>
                </a:solidFill>
              </a:rPr>
              <a:t>Describe the playground.</a:t>
            </a:r>
          </a:p>
          <a:p>
            <a:pPr marL="342900" indent="-342900">
              <a:buFont typeface="+mj-lt"/>
              <a:buAutoNum type="arabicPeriod"/>
            </a:pPr>
            <a:r>
              <a:rPr lang="en-GB" dirty="0">
                <a:solidFill>
                  <a:schemeClr val="tx1"/>
                </a:solidFill>
              </a:rPr>
              <a:t>Why is a playground like a whirlwind?</a:t>
            </a:r>
          </a:p>
          <a:p>
            <a:pPr marL="342900" indent="-342900">
              <a:buFont typeface="+mj-lt"/>
              <a:buAutoNum type="arabicPeriod"/>
            </a:pPr>
            <a:r>
              <a:rPr lang="en-GB" dirty="0">
                <a:solidFill>
                  <a:schemeClr val="tx1"/>
                </a:solidFill>
              </a:rPr>
              <a:t>The author repeats, ‘know what I mean?’ Why?</a:t>
            </a:r>
          </a:p>
          <a:p>
            <a:pPr marL="342900" indent="-342900">
              <a:buFont typeface="+mj-lt"/>
              <a:buAutoNum type="arabicPeriod"/>
            </a:pPr>
            <a:r>
              <a:rPr lang="en-GB" dirty="0">
                <a:solidFill>
                  <a:schemeClr val="tx1"/>
                </a:solidFill>
              </a:rPr>
              <a:t>What does the word ‘kaleidoscope’ imply about the playground?</a:t>
            </a:r>
          </a:p>
          <a:p>
            <a:pPr marL="342900" indent="-342900">
              <a:buFont typeface="+mj-lt"/>
              <a:buAutoNum type="arabicPeriod"/>
            </a:pPr>
            <a:r>
              <a:rPr lang="en-GB" dirty="0">
                <a:solidFill>
                  <a:schemeClr val="tx1"/>
                </a:solidFill>
              </a:rPr>
              <a:t>Why did the author choose to use a similar first line to each verse?</a:t>
            </a:r>
          </a:p>
        </p:txBody>
      </p:sp>
      <p:sp>
        <p:nvSpPr>
          <p:cNvPr id="10" name="Rectangle 9">
            <a:extLst>
              <a:ext uri="{FF2B5EF4-FFF2-40B4-BE49-F238E27FC236}">
                <a16:creationId xmlns:a16="http://schemas.microsoft.com/office/drawing/2014/main" id="{08FDE924-C17D-4266-BB62-CC02C7C47B0B}"/>
              </a:ext>
            </a:extLst>
          </p:cNvPr>
          <p:cNvSpPr/>
          <p:nvPr/>
        </p:nvSpPr>
        <p:spPr>
          <a:xfrm>
            <a:off x="755650" y="4798912"/>
            <a:ext cx="7632700" cy="1293913"/>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Extra Challenge:</a:t>
            </a:r>
          </a:p>
          <a:p>
            <a:pPr algn="ctr"/>
            <a:r>
              <a:rPr lang="en-GB" spc="-30" dirty="0">
                <a:solidFill>
                  <a:schemeClr val="tx1"/>
                </a:solidFill>
              </a:rPr>
              <a:t>‘</a:t>
            </a:r>
            <a:r>
              <a:rPr lang="en-GB" spc="-30" dirty="0">
                <a:solidFill>
                  <a:srgbClr val="007AC2"/>
                </a:solidFill>
              </a:rPr>
              <a:t>And playgrounds are such busy places…</a:t>
            </a:r>
            <a:r>
              <a:rPr lang="en-GB" spc="-30" dirty="0">
                <a:solidFill>
                  <a:schemeClr val="tx1"/>
                </a:solidFill>
              </a:rPr>
              <a:t>’</a:t>
            </a:r>
          </a:p>
          <a:p>
            <a:pPr algn="ctr"/>
            <a:r>
              <a:rPr lang="en-GB" spc="-30" dirty="0">
                <a:solidFill>
                  <a:schemeClr val="tx1"/>
                </a:solidFill>
              </a:rPr>
              <a:t>Try and write a verse that follows the same patterns that the authors uses, starting with this line.</a:t>
            </a:r>
          </a:p>
        </p:txBody>
      </p:sp>
    </p:spTree>
    <p:extLst>
      <p:ext uri="{BB962C8B-B14F-4D97-AF65-F5344CB8AC3E}">
        <p14:creationId xmlns:p14="http://schemas.microsoft.com/office/powerpoint/2010/main" val="2864854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1"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250"/>
                                        <p:tgtEl>
                                          <p:spTgt spid="3"/>
                                        </p:tgtEl>
                                      </p:cBhvr>
                                    </p:animEffect>
                                  </p:childTnLst>
                                </p:cTn>
                              </p:par>
                              <p:par>
                                <p:cTn id="12" presetID="63" presetClass="path" presetSubtype="0" accel="50000" decel="50000" fill="hold" grpId="0" nodeType="withEffect">
                                  <p:stCondLst>
                                    <p:cond delay="0"/>
                                  </p:stCondLst>
                                  <p:childTnLst>
                                    <p:animMotion origin="layout" path="M -0.41423 -1.85185E-6 L -1.38889E-6 -1.85185E-6 " pathEditMode="relative" rAng="0" ptsTypes="AA">
                                      <p:cBhvr>
                                        <p:cTn id="13" dur="2000" fill="hold"/>
                                        <p:tgtEl>
                                          <p:spTgt spid="3"/>
                                        </p:tgtEl>
                                        <p:attrNameLst>
                                          <p:attrName>ppt_x</p:attrName>
                                          <p:attrName>ppt_y</p:attrName>
                                        </p:attrNameLst>
                                      </p:cBhvr>
                                      <p:rCtr x="20712" y="0"/>
                                    </p:animMotion>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par>
                          <p:cTn id="21" fill="hold">
                            <p:stCondLst>
                              <p:cond delay="500"/>
                            </p:stCondLst>
                            <p:childTnLst>
                              <p:par>
                                <p:cTn id="22" presetID="47"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7"/>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6"/>
                                        </p:tgtEl>
                                      </p:cBhvr>
                                    </p:animEffect>
                                    <p:set>
                                      <p:cBhvr>
                                        <p:cTn id="37" dur="1" fill="hold">
                                          <p:stCondLst>
                                            <p:cond delay="499"/>
                                          </p:stCondLst>
                                        </p:cTn>
                                        <p:tgtEl>
                                          <p:spTgt spid="6"/>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7"/>
                                        </p:tgtEl>
                                      </p:cBhvr>
                                    </p:animEffect>
                                    <p:set>
                                      <p:cBhvr>
                                        <p:cTn id="40" dur="1" fill="hold">
                                          <p:stCondLst>
                                            <p:cond delay="499"/>
                                          </p:stCondLst>
                                        </p:cTn>
                                        <p:tgtEl>
                                          <p:spTgt spid="7"/>
                                        </p:tgtEl>
                                        <p:attrNameLst>
                                          <p:attrName>style.visibility</p:attrName>
                                        </p:attrNameLst>
                                      </p:cBhvr>
                                      <p:to>
                                        <p:strVal val="hidden"/>
                                      </p:to>
                                    </p:set>
                                  </p:childTnLst>
                                </p:cTn>
                              </p:par>
                            </p:childTnLst>
                          </p:cTn>
                        </p:par>
                        <p:par>
                          <p:cTn id="41" fill="hold">
                            <p:stCondLst>
                              <p:cond delay="500"/>
                            </p:stCondLst>
                            <p:childTnLst>
                              <p:par>
                                <p:cTn id="42" presetID="22" presetClass="entr" presetSubtype="1"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up)">
                                      <p:cBhvr>
                                        <p:cTn id="47" dur="500"/>
                                        <p:tgtEl>
                                          <p:spTgt spid="9"/>
                                        </p:tgtEl>
                                      </p:cBhvr>
                                    </p:animEffect>
                                  </p:childTnLst>
                                </p:cTn>
                              </p:par>
                            </p:childTnLst>
                          </p:cTn>
                        </p:par>
                      </p:childTnLst>
                    </p:cTn>
                  </p:par>
                </p:childTnLst>
              </p:cTn>
              <p:nextCondLst>
                <p:cond evt="onClick" delay="0">
                  <p:tgtEl>
                    <p:spTgt spid="7"/>
                  </p:tgtEl>
                </p:cond>
              </p:nextCondLst>
            </p:seq>
          </p:childTnLst>
        </p:cTn>
      </p:par>
    </p:tnLst>
    <p:bldLst>
      <p:bldP spid="3" grpId="0"/>
      <p:bldP spid="3" grpId="1"/>
      <p:bldP spid="4" grpId="0" animBg="1"/>
      <p:bldP spid="6" grpId="0" animBg="1"/>
      <p:bldP spid="6" grpId="1" animBg="1"/>
      <p:bldP spid="7" grpId="0" animBg="1"/>
      <p:bldP spid="7" grpId="1"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D39319A-0966-4822-9416-A41A7BCF47A6}"/>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50912" y="1191645"/>
            <a:ext cx="8791782" cy="5308135"/>
          </a:xfrm>
          <a:prstGeom prst="rect">
            <a:avLst/>
          </a:prstGeom>
        </p:spPr>
      </p:pic>
      <p:pic>
        <p:nvPicPr>
          <p:cNvPr id="10" name="border" descr="A screenshot of a computer screen&#10;&#10;Description automatically generated">
            <a:extLst>
              <a:ext uri="{FF2B5EF4-FFF2-40B4-BE49-F238E27FC236}">
                <a16:creationId xmlns:a16="http://schemas.microsoft.com/office/drawing/2014/main" id="{AA2B552F-62B2-4CF6-BEAD-EFE021A0E8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Rectangle 2"/>
          <p:cNvSpPr/>
          <p:nvPr/>
        </p:nvSpPr>
        <p:spPr>
          <a:xfrm>
            <a:off x="2430848" y="1374331"/>
            <a:ext cx="4282303" cy="3265097"/>
          </a:xfrm>
          <a:prstGeom prst="rect">
            <a:avLst/>
          </a:prstGeom>
          <a:solidFill>
            <a:srgbClr val="11743A"/>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GB" dirty="0"/>
              <a:t>In the racetrack of champions I heard…</a:t>
            </a:r>
          </a:p>
          <a:p>
            <a:r>
              <a:rPr lang="en-GB" i="1" dirty="0"/>
              <a:t>Three aggressive engines</a:t>
            </a:r>
          </a:p>
          <a:p>
            <a:r>
              <a:rPr lang="en-GB" i="1" dirty="0"/>
              <a:t>Warming up at the start line.</a:t>
            </a:r>
          </a:p>
          <a:p>
            <a:endParaRPr lang="en-GB" dirty="0"/>
          </a:p>
          <a:p>
            <a:r>
              <a:rPr lang="en-GB" dirty="0"/>
              <a:t>In the racetrack of champions I heard…</a:t>
            </a:r>
          </a:p>
          <a:p>
            <a:r>
              <a:rPr lang="en-GB" i="1" dirty="0"/>
              <a:t>Twelve sneaky tyres</a:t>
            </a:r>
          </a:p>
          <a:p>
            <a:r>
              <a:rPr lang="en-GB" i="1" dirty="0"/>
              <a:t>Burning rubber marks on the track.</a:t>
            </a:r>
          </a:p>
          <a:p>
            <a:endParaRPr lang="en-GB" dirty="0"/>
          </a:p>
          <a:p>
            <a:r>
              <a:rPr lang="en-GB" dirty="0"/>
              <a:t>In the racetrack of champions I heard…</a:t>
            </a:r>
          </a:p>
          <a:p>
            <a:r>
              <a:rPr lang="en-GB" i="1" dirty="0"/>
              <a:t>Thousands of cheering spectators</a:t>
            </a:r>
          </a:p>
          <a:p>
            <a:r>
              <a:rPr lang="en-GB" i="1" dirty="0"/>
              <a:t>Engrossed in the rapid race.</a:t>
            </a:r>
          </a:p>
        </p:txBody>
      </p:sp>
      <p:sp>
        <p:nvSpPr>
          <p:cNvPr id="5" name="Rectangle 4"/>
          <p:cNvSpPr/>
          <p:nvPr/>
        </p:nvSpPr>
        <p:spPr>
          <a:xfrm>
            <a:off x="4137025" y="731960"/>
            <a:ext cx="3492500" cy="276999"/>
          </a:xfrm>
          <a:prstGeom prst="rect">
            <a:avLst/>
          </a:prstGeom>
        </p:spPr>
        <p:txBody>
          <a:bodyPr wrap="square" lIns="0" tIns="0" rIns="0" bIns="0">
            <a:spAutoFit/>
          </a:bodyPr>
          <a:lstStyle/>
          <a:p>
            <a:pPr algn="ctr"/>
            <a:r>
              <a:rPr lang="en-GB" dirty="0"/>
              <a:t>Building poems from a structure.</a:t>
            </a:r>
          </a:p>
        </p:txBody>
      </p:sp>
      <p:sp>
        <p:nvSpPr>
          <p:cNvPr id="2" name="Rectangle 1">
            <a:extLst>
              <a:ext uri="{FF2B5EF4-FFF2-40B4-BE49-F238E27FC236}">
                <a16:creationId xmlns:a16="http://schemas.microsoft.com/office/drawing/2014/main" id="{2A8ABFF0-1DCE-4CF7-BD60-6AD1E87192EA}"/>
              </a:ext>
            </a:extLst>
          </p:cNvPr>
          <p:cNvSpPr/>
          <p:nvPr/>
        </p:nvSpPr>
        <p:spPr>
          <a:xfrm>
            <a:off x="381000" y="549275"/>
            <a:ext cx="3160178" cy="642370"/>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rIns="252000" rtlCol="0" anchor="ctr"/>
          <a:lstStyle/>
          <a:p>
            <a:r>
              <a:rPr lang="en-GB" sz="3200" b="1" dirty="0">
                <a:solidFill>
                  <a:schemeClr val="bg1"/>
                </a:solidFill>
                <a:latin typeface="+mn-lt"/>
              </a:rPr>
              <a:t>Day 3: Poetry</a:t>
            </a:r>
            <a:endParaRPr lang="en-GB" sz="3200" b="1" dirty="0"/>
          </a:p>
        </p:txBody>
      </p:sp>
      <p:sp>
        <p:nvSpPr>
          <p:cNvPr id="12" name="Rectangle 11">
            <a:extLst>
              <a:ext uri="{FF2B5EF4-FFF2-40B4-BE49-F238E27FC236}">
                <a16:creationId xmlns:a16="http://schemas.microsoft.com/office/drawing/2014/main" id="{E7FB7D79-C9F9-4459-B1D3-4F6AC14592BA}"/>
              </a:ext>
            </a:extLst>
          </p:cNvPr>
          <p:cNvSpPr/>
          <p:nvPr/>
        </p:nvSpPr>
        <p:spPr>
          <a:xfrm>
            <a:off x="755650" y="4807666"/>
            <a:ext cx="7632700" cy="1479993"/>
          </a:xfrm>
          <a:prstGeom prst="rect">
            <a:avLst/>
          </a:prstGeom>
          <a:solidFill>
            <a:schemeClr val="bg1"/>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tIns="108000" rIns="108000" bIns="108000" rtlCol="0" anchor="ctr">
            <a:spAutoFit/>
          </a:bodyPr>
          <a:lstStyle/>
          <a:p>
            <a:r>
              <a:rPr lang="en-GB" sz="1600" b="1" dirty="0">
                <a:solidFill>
                  <a:schemeClr val="tx1"/>
                </a:solidFill>
              </a:rPr>
              <a:t>Can you add your own verse to this poem?</a:t>
            </a:r>
          </a:p>
          <a:p>
            <a:r>
              <a:rPr lang="en-GB" sz="1600" dirty="0">
                <a:solidFill>
                  <a:schemeClr val="tx1"/>
                </a:solidFill>
              </a:rPr>
              <a:t>Start with a </a:t>
            </a:r>
            <a:r>
              <a:rPr lang="en-GB" sz="1600" dirty="0">
                <a:solidFill>
                  <a:srgbClr val="009640"/>
                </a:solidFill>
              </a:rPr>
              <a:t>number</a:t>
            </a:r>
            <a:r>
              <a:rPr lang="en-GB" sz="1600" dirty="0">
                <a:solidFill>
                  <a:schemeClr val="tx1"/>
                </a:solidFill>
              </a:rPr>
              <a:t>.</a:t>
            </a:r>
          </a:p>
          <a:p>
            <a:r>
              <a:rPr lang="en-GB" sz="1600" dirty="0">
                <a:solidFill>
                  <a:schemeClr val="tx1"/>
                </a:solidFill>
              </a:rPr>
              <a:t>Then an </a:t>
            </a:r>
            <a:r>
              <a:rPr lang="en-GB" sz="1600" dirty="0">
                <a:solidFill>
                  <a:srgbClr val="009640"/>
                </a:solidFill>
              </a:rPr>
              <a:t>adjective</a:t>
            </a:r>
            <a:r>
              <a:rPr lang="en-GB" sz="1600" dirty="0">
                <a:solidFill>
                  <a:schemeClr val="tx1"/>
                </a:solidFill>
              </a:rPr>
              <a:t> (e.g. Aggressive).</a:t>
            </a:r>
          </a:p>
          <a:p>
            <a:r>
              <a:rPr lang="en-GB" sz="1600" dirty="0">
                <a:solidFill>
                  <a:schemeClr val="tx1"/>
                </a:solidFill>
              </a:rPr>
              <a:t>Then a </a:t>
            </a:r>
            <a:r>
              <a:rPr lang="en-GB" sz="1600" dirty="0">
                <a:solidFill>
                  <a:srgbClr val="009640"/>
                </a:solidFill>
              </a:rPr>
              <a:t>noun</a:t>
            </a:r>
            <a:r>
              <a:rPr lang="en-GB" sz="1600" dirty="0">
                <a:solidFill>
                  <a:schemeClr val="tx1"/>
                </a:solidFill>
              </a:rPr>
              <a:t> (engines, tyres, drivers… what else would be on a race track?)</a:t>
            </a:r>
          </a:p>
          <a:p>
            <a:r>
              <a:rPr lang="en-GB" sz="1600" dirty="0">
                <a:solidFill>
                  <a:schemeClr val="tx1"/>
                </a:solidFill>
              </a:rPr>
              <a:t>Then </a:t>
            </a:r>
            <a:r>
              <a:rPr lang="en-GB" sz="1600" dirty="0">
                <a:solidFill>
                  <a:srgbClr val="009640"/>
                </a:solidFill>
              </a:rPr>
              <a:t>explain what your noun is doing</a:t>
            </a:r>
            <a:r>
              <a:rPr lang="en-GB" sz="1600" dirty="0">
                <a:solidFill>
                  <a:schemeClr val="tx1"/>
                </a:solidFill>
              </a:rPr>
              <a:t>.</a:t>
            </a:r>
          </a:p>
        </p:txBody>
      </p:sp>
      <p:sp>
        <p:nvSpPr>
          <p:cNvPr id="13" name="Rectangle 12">
            <a:extLst>
              <a:ext uri="{FF2B5EF4-FFF2-40B4-BE49-F238E27FC236}">
                <a16:creationId xmlns:a16="http://schemas.microsoft.com/office/drawing/2014/main" id="{CBC735EA-C6F3-4CEE-9D85-F4C3DB566E05}"/>
              </a:ext>
            </a:extLst>
          </p:cNvPr>
          <p:cNvSpPr/>
          <p:nvPr/>
        </p:nvSpPr>
        <p:spPr>
          <a:xfrm>
            <a:off x="1118731" y="4072095"/>
            <a:ext cx="1046146" cy="464331"/>
          </a:xfrm>
          <a:prstGeom prst="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solidFill>
                  <a:schemeClr val="tx1"/>
                </a:solidFill>
              </a:rPr>
              <a:t>adjective</a:t>
            </a:r>
            <a:endParaRPr lang="en-GB" sz="1600" dirty="0">
              <a:solidFill>
                <a:schemeClr val="tx1"/>
              </a:solidFill>
            </a:endParaRPr>
          </a:p>
        </p:txBody>
      </p:sp>
      <p:sp>
        <p:nvSpPr>
          <p:cNvPr id="14" name="Rectangle 13">
            <a:extLst>
              <a:ext uri="{FF2B5EF4-FFF2-40B4-BE49-F238E27FC236}">
                <a16:creationId xmlns:a16="http://schemas.microsoft.com/office/drawing/2014/main" id="{D10AFCD6-44C9-4693-98F0-91B1AA445936}"/>
              </a:ext>
            </a:extLst>
          </p:cNvPr>
          <p:cNvSpPr/>
          <p:nvPr/>
        </p:nvSpPr>
        <p:spPr>
          <a:xfrm>
            <a:off x="1218681" y="3289500"/>
            <a:ext cx="935021" cy="464331"/>
          </a:xfrm>
          <a:prstGeom prst="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solidFill>
                  <a:schemeClr val="tx1"/>
                </a:solidFill>
              </a:rPr>
              <a:t>number</a:t>
            </a:r>
            <a:endParaRPr lang="en-GB" sz="1600" dirty="0">
              <a:solidFill>
                <a:schemeClr val="tx1"/>
              </a:solidFill>
            </a:endParaRPr>
          </a:p>
        </p:txBody>
      </p:sp>
      <p:sp>
        <p:nvSpPr>
          <p:cNvPr id="15" name="Rectangle 14">
            <a:extLst>
              <a:ext uri="{FF2B5EF4-FFF2-40B4-BE49-F238E27FC236}">
                <a16:creationId xmlns:a16="http://schemas.microsoft.com/office/drawing/2014/main" id="{FF246470-9D88-41D2-B8C7-0637F5A2E5C4}"/>
              </a:ext>
            </a:extLst>
          </p:cNvPr>
          <p:cNvSpPr/>
          <p:nvPr/>
        </p:nvSpPr>
        <p:spPr>
          <a:xfrm>
            <a:off x="6992161" y="3890472"/>
            <a:ext cx="1299124" cy="710552"/>
          </a:xfrm>
          <a:prstGeom prst="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solidFill>
                  <a:schemeClr val="tx1"/>
                </a:solidFill>
              </a:rPr>
              <a:t>What is it doing?</a:t>
            </a:r>
            <a:endParaRPr lang="en-GB" sz="1600" dirty="0">
              <a:solidFill>
                <a:schemeClr val="tx1"/>
              </a:solidFill>
            </a:endParaRPr>
          </a:p>
        </p:txBody>
      </p:sp>
      <p:sp>
        <p:nvSpPr>
          <p:cNvPr id="16" name="Rectangle 15">
            <a:extLst>
              <a:ext uri="{FF2B5EF4-FFF2-40B4-BE49-F238E27FC236}">
                <a16:creationId xmlns:a16="http://schemas.microsoft.com/office/drawing/2014/main" id="{525F0BE5-4BD7-462A-A47C-41D5C65F38FC}"/>
              </a:ext>
            </a:extLst>
          </p:cNvPr>
          <p:cNvSpPr/>
          <p:nvPr/>
        </p:nvSpPr>
        <p:spPr>
          <a:xfrm>
            <a:off x="6979122" y="3120898"/>
            <a:ext cx="935021" cy="464331"/>
          </a:xfrm>
          <a:prstGeom prst="rect">
            <a:avLst/>
          </a:prstGeom>
          <a:solidFill>
            <a:schemeClr val="bg1"/>
          </a:solidFill>
          <a:ln w="28575">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algn="ctr"/>
            <a:r>
              <a:rPr lang="en-GB" sz="1600" b="1" dirty="0">
                <a:solidFill>
                  <a:schemeClr val="tx1"/>
                </a:solidFill>
              </a:rPr>
              <a:t>noun</a:t>
            </a:r>
            <a:endParaRPr lang="en-GB" sz="1600" dirty="0">
              <a:solidFill>
                <a:schemeClr val="tx1"/>
              </a:solidFill>
            </a:endParaRPr>
          </a:p>
        </p:txBody>
      </p:sp>
      <p:cxnSp>
        <p:nvCxnSpPr>
          <p:cNvPr id="17" name="Straight Arrow Connector 16">
            <a:extLst>
              <a:ext uri="{FF2B5EF4-FFF2-40B4-BE49-F238E27FC236}">
                <a16:creationId xmlns:a16="http://schemas.microsoft.com/office/drawing/2014/main" id="{F7A10EB8-B003-424D-9899-C8361D225DA8}"/>
              </a:ext>
            </a:extLst>
          </p:cNvPr>
          <p:cNvCxnSpPr>
            <a:cxnSpLocks/>
            <a:stCxn id="14" idx="3"/>
          </p:cNvCxnSpPr>
          <p:nvPr/>
        </p:nvCxnSpPr>
        <p:spPr>
          <a:xfrm>
            <a:off x="2153702" y="3521666"/>
            <a:ext cx="486161" cy="479447"/>
          </a:xfrm>
          <a:prstGeom prst="straightConnector1">
            <a:avLst/>
          </a:prstGeom>
          <a:ln w="28575">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a:extLst>
              <a:ext uri="{FF2B5EF4-FFF2-40B4-BE49-F238E27FC236}">
                <a16:creationId xmlns:a16="http://schemas.microsoft.com/office/drawing/2014/main" id="{05F4726A-6B8A-4557-A39D-32454294735A}"/>
              </a:ext>
            </a:extLst>
          </p:cNvPr>
          <p:cNvCxnSpPr>
            <a:cxnSpLocks/>
            <a:stCxn id="13" idx="3"/>
            <a:endCxn id="31" idx="0"/>
          </p:cNvCxnSpPr>
          <p:nvPr/>
        </p:nvCxnSpPr>
        <p:spPr>
          <a:xfrm flipV="1">
            <a:off x="2164877" y="4194461"/>
            <a:ext cx="1856595" cy="109800"/>
          </a:xfrm>
          <a:prstGeom prst="straightConnector1">
            <a:avLst/>
          </a:prstGeom>
          <a:ln w="28575">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21">
            <a:extLst>
              <a:ext uri="{FF2B5EF4-FFF2-40B4-BE49-F238E27FC236}">
                <a16:creationId xmlns:a16="http://schemas.microsoft.com/office/drawing/2014/main" id="{640505C4-8DB5-4C1B-BBB3-82EE0382FF56}"/>
              </a:ext>
            </a:extLst>
          </p:cNvPr>
          <p:cNvCxnSpPr>
            <a:cxnSpLocks/>
            <a:stCxn id="16" idx="1"/>
          </p:cNvCxnSpPr>
          <p:nvPr/>
        </p:nvCxnSpPr>
        <p:spPr>
          <a:xfrm flipH="1">
            <a:off x="5987114" y="3353064"/>
            <a:ext cx="992008" cy="664289"/>
          </a:xfrm>
          <a:prstGeom prst="straightConnector1">
            <a:avLst/>
          </a:prstGeom>
          <a:ln w="28575">
            <a:solidFill>
              <a:srgbClr val="92D05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8D4485CB-9413-43BE-B961-0EBC2AC6CC27}"/>
              </a:ext>
            </a:extLst>
          </p:cNvPr>
          <p:cNvCxnSpPr>
            <a:cxnSpLocks/>
            <a:stCxn id="15" idx="1"/>
          </p:cNvCxnSpPr>
          <p:nvPr/>
        </p:nvCxnSpPr>
        <p:spPr>
          <a:xfrm flipH="1">
            <a:off x="5383850" y="4245748"/>
            <a:ext cx="1608311" cy="126881"/>
          </a:xfrm>
          <a:prstGeom prst="straightConnector1">
            <a:avLst/>
          </a:prstGeom>
          <a:ln w="28575">
            <a:solidFill>
              <a:srgbClr val="92D050"/>
            </a:solidFill>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B4428918-872D-4D34-9BC5-301E541C087D}"/>
              </a:ext>
            </a:extLst>
          </p:cNvPr>
          <p:cNvSpPr txBox="1"/>
          <p:nvPr/>
        </p:nvSpPr>
        <p:spPr>
          <a:xfrm>
            <a:off x="2448204" y="3922453"/>
            <a:ext cx="1284006" cy="369332"/>
          </a:xfrm>
          <a:prstGeom prst="rect">
            <a:avLst/>
          </a:prstGeom>
          <a:noFill/>
        </p:spPr>
        <p:txBody>
          <a:bodyPr wrap="square" rtlCol="0">
            <a:spAutoFit/>
          </a:bodyPr>
          <a:lstStyle/>
          <a:p>
            <a:r>
              <a:rPr lang="en-GB" i="1" dirty="0">
                <a:solidFill>
                  <a:srgbClr val="92D050"/>
                </a:solidFill>
              </a:rPr>
              <a:t>Thousands</a:t>
            </a:r>
          </a:p>
        </p:txBody>
      </p:sp>
      <p:sp>
        <p:nvSpPr>
          <p:cNvPr id="29" name="TextBox 28">
            <a:extLst>
              <a:ext uri="{FF2B5EF4-FFF2-40B4-BE49-F238E27FC236}">
                <a16:creationId xmlns:a16="http://schemas.microsoft.com/office/drawing/2014/main" id="{661BCBDD-7F1F-452A-990B-C93F4612EC9F}"/>
              </a:ext>
            </a:extLst>
          </p:cNvPr>
          <p:cNvSpPr txBox="1"/>
          <p:nvPr/>
        </p:nvSpPr>
        <p:spPr>
          <a:xfrm>
            <a:off x="3855596" y="3922453"/>
            <a:ext cx="1096147" cy="369332"/>
          </a:xfrm>
          <a:prstGeom prst="rect">
            <a:avLst/>
          </a:prstGeom>
          <a:noFill/>
        </p:spPr>
        <p:txBody>
          <a:bodyPr wrap="square" rtlCol="0">
            <a:spAutoFit/>
          </a:bodyPr>
          <a:lstStyle/>
          <a:p>
            <a:r>
              <a:rPr lang="en-GB" i="1" dirty="0">
                <a:solidFill>
                  <a:srgbClr val="92D050"/>
                </a:solidFill>
              </a:rPr>
              <a:t>cheering</a:t>
            </a:r>
          </a:p>
        </p:txBody>
      </p:sp>
      <p:sp>
        <p:nvSpPr>
          <p:cNvPr id="30" name="TextBox 29">
            <a:extLst>
              <a:ext uri="{FF2B5EF4-FFF2-40B4-BE49-F238E27FC236}">
                <a16:creationId xmlns:a16="http://schemas.microsoft.com/office/drawing/2014/main" id="{E17AA0CF-C6E2-477F-856E-FBB6CD7CBB42}"/>
              </a:ext>
            </a:extLst>
          </p:cNvPr>
          <p:cNvSpPr txBox="1"/>
          <p:nvPr/>
        </p:nvSpPr>
        <p:spPr>
          <a:xfrm>
            <a:off x="4781344" y="3920607"/>
            <a:ext cx="1207008" cy="369332"/>
          </a:xfrm>
          <a:prstGeom prst="rect">
            <a:avLst/>
          </a:prstGeom>
          <a:noFill/>
        </p:spPr>
        <p:txBody>
          <a:bodyPr wrap="square" rtlCol="0">
            <a:spAutoFit/>
          </a:bodyPr>
          <a:lstStyle/>
          <a:p>
            <a:r>
              <a:rPr lang="en-GB" i="1" dirty="0">
                <a:solidFill>
                  <a:srgbClr val="92D050"/>
                </a:solidFill>
              </a:rPr>
              <a:t>spectators</a:t>
            </a:r>
          </a:p>
        </p:txBody>
      </p:sp>
      <p:sp>
        <p:nvSpPr>
          <p:cNvPr id="31" name="TextBox 30">
            <a:extLst>
              <a:ext uri="{FF2B5EF4-FFF2-40B4-BE49-F238E27FC236}">
                <a16:creationId xmlns:a16="http://schemas.microsoft.com/office/drawing/2014/main" id="{7AA4BF16-1FC2-41AA-AF13-9072F2018388}"/>
              </a:ext>
            </a:extLst>
          </p:cNvPr>
          <p:cNvSpPr txBox="1"/>
          <p:nvPr/>
        </p:nvSpPr>
        <p:spPr>
          <a:xfrm>
            <a:off x="2447286" y="4194461"/>
            <a:ext cx="3148372" cy="369332"/>
          </a:xfrm>
          <a:prstGeom prst="rect">
            <a:avLst/>
          </a:prstGeom>
          <a:noFill/>
        </p:spPr>
        <p:txBody>
          <a:bodyPr wrap="square" rtlCol="0">
            <a:spAutoFit/>
          </a:bodyPr>
          <a:lstStyle/>
          <a:p>
            <a:r>
              <a:rPr lang="en-GB" i="1" dirty="0">
                <a:solidFill>
                  <a:srgbClr val="92D050"/>
                </a:solidFill>
              </a:rPr>
              <a:t>Engrossed in the rapid race.</a:t>
            </a:r>
          </a:p>
        </p:txBody>
      </p:sp>
    </p:spTree>
    <p:extLst>
      <p:ext uri="{BB962C8B-B14F-4D97-AF65-F5344CB8AC3E}">
        <p14:creationId xmlns:p14="http://schemas.microsoft.com/office/powerpoint/2010/main" val="7729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10" presetClass="entr" presetSubtype="0" fill="hold" grpId="1"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250"/>
                                        <p:tgtEl>
                                          <p:spTgt spid="5"/>
                                        </p:tgtEl>
                                      </p:cBhvr>
                                    </p:animEffect>
                                  </p:childTnLst>
                                </p:cTn>
                              </p:par>
                              <p:par>
                                <p:cTn id="12" presetID="63" presetClass="path" presetSubtype="0" accel="50000" decel="50000" fill="hold" grpId="0" nodeType="withEffect">
                                  <p:stCondLst>
                                    <p:cond delay="0"/>
                                  </p:stCondLst>
                                  <p:childTnLst>
                                    <p:animMotion origin="layout" path="M -0.41423 -1.85185E-6 L -1.66667E-6 -1.85185E-6 " pathEditMode="relative" rAng="0" ptsTypes="AA">
                                      <p:cBhvr>
                                        <p:cTn id="13" dur="2000" fill="hold"/>
                                        <p:tgtEl>
                                          <p:spTgt spid="5"/>
                                        </p:tgtEl>
                                        <p:attrNameLst>
                                          <p:attrName>ppt_x</p:attrName>
                                          <p:attrName>ppt_y</p:attrName>
                                        </p:attrNameLst>
                                      </p:cBhvr>
                                      <p:rCtr x="20781" y="0"/>
                                    </p:animMotion>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500"/>
                            </p:stCondLst>
                            <p:childTnLst>
                              <p:par>
                                <p:cTn id="20" presetID="42" presetClass="entr" presetSubtype="0"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12">
                                            <p:bg/>
                                          </p:spTgt>
                                        </p:tgtEl>
                                        <p:attrNameLst>
                                          <p:attrName>style.visibility</p:attrName>
                                        </p:attrNameLst>
                                      </p:cBhvr>
                                      <p:to>
                                        <p:strVal val="visible"/>
                                      </p:to>
                                    </p:set>
                                    <p:animEffect transition="in" filter="wipe(left)">
                                      <p:cBhvr>
                                        <p:cTn id="29" dur="500"/>
                                        <p:tgtEl>
                                          <p:spTgt spid="12">
                                            <p:bg/>
                                          </p:spTgt>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
                                            <p:txEl>
                                              <p:pRg st="0" end="0"/>
                                            </p:txEl>
                                          </p:spTgt>
                                        </p:tgtEl>
                                        <p:attrNameLst>
                                          <p:attrName>style.visibility</p:attrName>
                                        </p:attrNameLst>
                                      </p:cBhvr>
                                      <p:to>
                                        <p:strVal val="visible"/>
                                      </p:to>
                                    </p:set>
                                    <p:animEffect transition="in" filter="wipe(left)">
                                      <p:cBhvr>
                                        <p:cTn id="32" dur="500"/>
                                        <p:tgtEl>
                                          <p:spTgt spid="12">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12">
                                            <p:txEl>
                                              <p:pRg st="1" end="1"/>
                                            </p:txEl>
                                          </p:spTgt>
                                        </p:tgtEl>
                                        <p:attrNameLst>
                                          <p:attrName>style.visibility</p:attrName>
                                        </p:attrNameLst>
                                      </p:cBhvr>
                                      <p:to>
                                        <p:strVal val="visible"/>
                                      </p:to>
                                    </p:set>
                                    <p:animEffect transition="in" filter="wipe(left)">
                                      <p:cBhvr>
                                        <p:cTn id="37" dur="500"/>
                                        <p:tgtEl>
                                          <p:spTgt spid="12">
                                            <p:txEl>
                                              <p:pRg st="1" end="1"/>
                                            </p:txEl>
                                          </p:spTgt>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left)">
                                      <p:cBhvr>
                                        <p:cTn id="40" dur="500"/>
                                        <p:tgtEl>
                                          <p:spTgt spid="14"/>
                                        </p:tgtEl>
                                      </p:cBhvr>
                                    </p:animEffect>
                                  </p:childTnLst>
                                </p:cTn>
                              </p:par>
                            </p:childTnLst>
                          </p:cTn>
                        </p:par>
                        <p:par>
                          <p:cTn id="41" fill="hold">
                            <p:stCondLst>
                              <p:cond delay="500"/>
                            </p:stCondLst>
                            <p:childTnLst>
                              <p:par>
                                <p:cTn id="42" presetID="22" presetClass="entr" presetSubtype="8"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left)">
                                      <p:cBhvr>
                                        <p:cTn id="44" dur="500"/>
                                        <p:tgtEl>
                                          <p:spTgt spid="17"/>
                                        </p:tgtEl>
                                      </p:cBhvr>
                                    </p:animEffect>
                                  </p:childTnLst>
                                </p:cTn>
                              </p:par>
                            </p:childTnLst>
                          </p:cTn>
                        </p:par>
                        <p:par>
                          <p:cTn id="45" fill="hold">
                            <p:stCondLst>
                              <p:cond delay="1000"/>
                            </p:stCondLst>
                            <p:childTnLst>
                              <p:par>
                                <p:cTn id="46" presetID="22" presetClass="entr" presetSubtype="8"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8" fill="hold" grpId="0" nodeType="clickEffect">
                                  <p:stCondLst>
                                    <p:cond delay="0"/>
                                  </p:stCondLst>
                                  <p:childTnLst>
                                    <p:set>
                                      <p:cBhvr>
                                        <p:cTn id="52" dur="1" fill="hold">
                                          <p:stCondLst>
                                            <p:cond delay="0"/>
                                          </p:stCondLst>
                                        </p:cTn>
                                        <p:tgtEl>
                                          <p:spTgt spid="12">
                                            <p:txEl>
                                              <p:pRg st="2" end="2"/>
                                            </p:txEl>
                                          </p:spTgt>
                                        </p:tgtEl>
                                        <p:attrNameLst>
                                          <p:attrName>style.visibility</p:attrName>
                                        </p:attrNameLst>
                                      </p:cBhvr>
                                      <p:to>
                                        <p:strVal val="visible"/>
                                      </p:to>
                                    </p:set>
                                    <p:animEffect transition="in" filter="wipe(left)">
                                      <p:cBhvr>
                                        <p:cTn id="53" dur="500"/>
                                        <p:tgtEl>
                                          <p:spTgt spid="12">
                                            <p:txEl>
                                              <p:pRg st="2" end="2"/>
                                            </p:txEl>
                                          </p:spTgt>
                                        </p:tgtEl>
                                      </p:cBhvr>
                                    </p:animEffect>
                                  </p:childTnLst>
                                </p:cTn>
                              </p:par>
                              <p:par>
                                <p:cTn id="54" presetID="10" presetClass="exit" presetSubtype="0" fill="hold" grpId="1" nodeType="withEffect">
                                  <p:stCondLst>
                                    <p:cond delay="0"/>
                                  </p:stCondLst>
                                  <p:childTnLst>
                                    <p:animEffect transition="out" filter="fade">
                                      <p:cBhvr>
                                        <p:cTn id="55" dur="500"/>
                                        <p:tgtEl>
                                          <p:spTgt spid="28"/>
                                        </p:tgtEl>
                                      </p:cBhvr>
                                    </p:animEffect>
                                    <p:set>
                                      <p:cBhvr>
                                        <p:cTn id="56" dur="1" fill="hold">
                                          <p:stCondLst>
                                            <p:cond delay="499"/>
                                          </p:stCondLst>
                                        </p:cTn>
                                        <p:tgtEl>
                                          <p:spTgt spid="28"/>
                                        </p:tgtEl>
                                        <p:attrNameLst>
                                          <p:attrName>style.visibility</p:attrName>
                                        </p:attrNameLst>
                                      </p:cBhvr>
                                      <p:to>
                                        <p:strVal val="hidden"/>
                                      </p:to>
                                    </p:set>
                                  </p:childTnLst>
                                </p:cTn>
                              </p:par>
                              <p:par>
                                <p:cTn id="57" presetID="22" presetClass="entr" presetSubtype="8" fill="hold" grpId="0" nodeType="withEffect">
                                  <p:stCondLst>
                                    <p:cond delay="0"/>
                                  </p:stCondLst>
                                  <p:childTnLst>
                                    <p:set>
                                      <p:cBhvr>
                                        <p:cTn id="58" dur="1" fill="hold">
                                          <p:stCondLst>
                                            <p:cond delay="0"/>
                                          </p:stCondLst>
                                        </p:cTn>
                                        <p:tgtEl>
                                          <p:spTgt spid="13"/>
                                        </p:tgtEl>
                                        <p:attrNameLst>
                                          <p:attrName>style.visibility</p:attrName>
                                        </p:attrNameLst>
                                      </p:cBhvr>
                                      <p:to>
                                        <p:strVal val="visible"/>
                                      </p:to>
                                    </p:set>
                                    <p:animEffect transition="in" filter="wipe(left)">
                                      <p:cBhvr>
                                        <p:cTn id="59" dur="500"/>
                                        <p:tgtEl>
                                          <p:spTgt spid="13"/>
                                        </p:tgtEl>
                                      </p:cBhvr>
                                    </p:animEffect>
                                  </p:childTnLst>
                                </p:cTn>
                              </p:par>
                            </p:childTnLst>
                          </p:cTn>
                        </p:par>
                        <p:par>
                          <p:cTn id="60" fill="hold">
                            <p:stCondLst>
                              <p:cond delay="500"/>
                            </p:stCondLst>
                            <p:childTnLst>
                              <p:par>
                                <p:cTn id="61" presetID="22" presetClass="entr" presetSubtype="8" fill="hold" nodeType="afterEffect">
                                  <p:stCondLst>
                                    <p:cond delay="0"/>
                                  </p:stCondLst>
                                  <p:childTnLst>
                                    <p:set>
                                      <p:cBhvr>
                                        <p:cTn id="62" dur="1" fill="hold">
                                          <p:stCondLst>
                                            <p:cond delay="0"/>
                                          </p:stCondLst>
                                        </p:cTn>
                                        <p:tgtEl>
                                          <p:spTgt spid="19"/>
                                        </p:tgtEl>
                                        <p:attrNameLst>
                                          <p:attrName>style.visibility</p:attrName>
                                        </p:attrNameLst>
                                      </p:cBhvr>
                                      <p:to>
                                        <p:strVal val="visible"/>
                                      </p:to>
                                    </p:set>
                                    <p:animEffect transition="in" filter="wipe(left)">
                                      <p:cBhvr>
                                        <p:cTn id="63" dur="500"/>
                                        <p:tgtEl>
                                          <p:spTgt spid="19"/>
                                        </p:tgtEl>
                                      </p:cBhvr>
                                    </p:animEffect>
                                  </p:childTnLst>
                                </p:cTn>
                              </p:par>
                            </p:childTnLst>
                          </p:cTn>
                        </p:par>
                        <p:par>
                          <p:cTn id="64" fill="hold">
                            <p:stCondLst>
                              <p:cond delay="100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500"/>
                                        <p:tgtEl>
                                          <p:spTgt spid="29"/>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grpId="0" nodeType="clickEffect">
                                  <p:stCondLst>
                                    <p:cond delay="0"/>
                                  </p:stCondLst>
                                  <p:childTnLst>
                                    <p:set>
                                      <p:cBhvr>
                                        <p:cTn id="71" dur="1" fill="hold">
                                          <p:stCondLst>
                                            <p:cond delay="0"/>
                                          </p:stCondLst>
                                        </p:cTn>
                                        <p:tgtEl>
                                          <p:spTgt spid="12">
                                            <p:txEl>
                                              <p:pRg st="3" end="3"/>
                                            </p:txEl>
                                          </p:spTgt>
                                        </p:tgtEl>
                                        <p:attrNameLst>
                                          <p:attrName>style.visibility</p:attrName>
                                        </p:attrNameLst>
                                      </p:cBhvr>
                                      <p:to>
                                        <p:strVal val="visible"/>
                                      </p:to>
                                    </p:set>
                                    <p:animEffect transition="in" filter="wipe(left)">
                                      <p:cBhvr>
                                        <p:cTn id="72" dur="500"/>
                                        <p:tgtEl>
                                          <p:spTgt spid="12">
                                            <p:txEl>
                                              <p:pRg st="3" end="3"/>
                                            </p:txEl>
                                          </p:spTgt>
                                        </p:tgtEl>
                                      </p:cBhvr>
                                    </p:animEffect>
                                  </p:childTnLst>
                                </p:cTn>
                              </p:par>
                              <p:par>
                                <p:cTn id="73" presetID="10" presetClass="exit" presetSubtype="0" fill="hold" grpId="1" nodeType="withEffect">
                                  <p:stCondLst>
                                    <p:cond delay="0"/>
                                  </p:stCondLst>
                                  <p:childTnLst>
                                    <p:animEffect transition="out" filter="fade">
                                      <p:cBhvr>
                                        <p:cTn id="74" dur="500"/>
                                        <p:tgtEl>
                                          <p:spTgt spid="29"/>
                                        </p:tgtEl>
                                      </p:cBhvr>
                                    </p:animEffect>
                                    <p:set>
                                      <p:cBhvr>
                                        <p:cTn id="75" dur="1" fill="hold">
                                          <p:stCondLst>
                                            <p:cond delay="499"/>
                                          </p:stCondLst>
                                        </p:cTn>
                                        <p:tgtEl>
                                          <p:spTgt spid="29"/>
                                        </p:tgtEl>
                                        <p:attrNameLst>
                                          <p:attrName>style.visibility</p:attrName>
                                        </p:attrNameLst>
                                      </p:cBhvr>
                                      <p:to>
                                        <p:strVal val="hidden"/>
                                      </p:to>
                                    </p:set>
                                  </p:childTnLst>
                                </p:cTn>
                              </p:par>
                              <p:par>
                                <p:cTn id="76" presetID="22" presetClass="entr" presetSubtype="2"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right)">
                                      <p:cBhvr>
                                        <p:cTn id="78" dur="500"/>
                                        <p:tgtEl>
                                          <p:spTgt spid="16"/>
                                        </p:tgtEl>
                                      </p:cBhvr>
                                    </p:animEffect>
                                  </p:childTnLst>
                                </p:cTn>
                              </p:par>
                            </p:childTnLst>
                          </p:cTn>
                        </p:par>
                        <p:par>
                          <p:cTn id="79" fill="hold">
                            <p:stCondLst>
                              <p:cond delay="500"/>
                            </p:stCondLst>
                            <p:childTnLst>
                              <p:par>
                                <p:cTn id="80" presetID="22" presetClass="entr" presetSubtype="2" fill="hold" nodeType="afterEffect">
                                  <p:stCondLst>
                                    <p:cond delay="0"/>
                                  </p:stCondLst>
                                  <p:childTnLst>
                                    <p:set>
                                      <p:cBhvr>
                                        <p:cTn id="81" dur="1" fill="hold">
                                          <p:stCondLst>
                                            <p:cond delay="0"/>
                                          </p:stCondLst>
                                        </p:cTn>
                                        <p:tgtEl>
                                          <p:spTgt spid="22"/>
                                        </p:tgtEl>
                                        <p:attrNameLst>
                                          <p:attrName>style.visibility</p:attrName>
                                        </p:attrNameLst>
                                      </p:cBhvr>
                                      <p:to>
                                        <p:strVal val="visible"/>
                                      </p:to>
                                    </p:set>
                                    <p:animEffect transition="in" filter="wipe(right)">
                                      <p:cBhvr>
                                        <p:cTn id="82" dur="500"/>
                                        <p:tgtEl>
                                          <p:spTgt spid="22"/>
                                        </p:tgtEl>
                                      </p:cBhvr>
                                    </p:animEffect>
                                  </p:childTnLst>
                                </p:cTn>
                              </p:par>
                            </p:childTnLst>
                          </p:cTn>
                        </p:par>
                        <p:par>
                          <p:cTn id="83" fill="hold">
                            <p:stCondLst>
                              <p:cond delay="1000"/>
                            </p:stCondLst>
                            <p:childTnLst>
                              <p:par>
                                <p:cTn id="84" presetID="22" presetClass="entr" presetSubtype="8"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Effect transition="in" filter="wipe(left)">
                                      <p:cBhvr>
                                        <p:cTn id="86" dur="500"/>
                                        <p:tgtEl>
                                          <p:spTgt spid="30"/>
                                        </p:tgtEl>
                                      </p:cBhvr>
                                    </p:animEffect>
                                  </p:childTnLst>
                                </p:cTn>
                              </p:par>
                            </p:childTnLst>
                          </p:cTn>
                        </p:par>
                      </p:childTnLst>
                    </p:cTn>
                  </p:par>
                  <p:par>
                    <p:cTn id="87" fill="hold">
                      <p:stCondLst>
                        <p:cond delay="indefinite"/>
                      </p:stCondLst>
                      <p:childTnLst>
                        <p:par>
                          <p:cTn id="88" fill="hold">
                            <p:stCondLst>
                              <p:cond delay="0"/>
                            </p:stCondLst>
                            <p:childTnLst>
                              <p:par>
                                <p:cTn id="89" presetID="22" presetClass="entr" presetSubtype="8" fill="hold" grpId="0" nodeType="clickEffect">
                                  <p:stCondLst>
                                    <p:cond delay="0"/>
                                  </p:stCondLst>
                                  <p:childTnLst>
                                    <p:set>
                                      <p:cBhvr>
                                        <p:cTn id="90" dur="1" fill="hold">
                                          <p:stCondLst>
                                            <p:cond delay="0"/>
                                          </p:stCondLst>
                                        </p:cTn>
                                        <p:tgtEl>
                                          <p:spTgt spid="12">
                                            <p:txEl>
                                              <p:pRg st="4" end="4"/>
                                            </p:txEl>
                                          </p:spTgt>
                                        </p:tgtEl>
                                        <p:attrNameLst>
                                          <p:attrName>style.visibility</p:attrName>
                                        </p:attrNameLst>
                                      </p:cBhvr>
                                      <p:to>
                                        <p:strVal val="visible"/>
                                      </p:to>
                                    </p:set>
                                    <p:animEffect transition="in" filter="wipe(left)">
                                      <p:cBhvr>
                                        <p:cTn id="91" dur="500"/>
                                        <p:tgtEl>
                                          <p:spTgt spid="12">
                                            <p:txEl>
                                              <p:pRg st="4" end="4"/>
                                            </p:txEl>
                                          </p:spTgt>
                                        </p:tgtEl>
                                      </p:cBhvr>
                                    </p:animEffect>
                                  </p:childTnLst>
                                </p:cTn>
                              </p:par>
                              <p:par>
                                <p:cTn id="92" presetID="10" presetClass="exit" presetSubtype="0" fill="hold" grpId="1" nodeType="withEffect">
                                  <p:stCondLst>
                                    <p:cond delay="0"/>
                                  </p:stCondLst>
                                  <p:childTnLst>
                                    <p:animEffect transition="out" filter="fade">
                                      <p:cBhvr>
                                        <p:cTn id="93" dur="500"/>
                                        <p:tgtEl>
                                          <p:spTgt spid="30"/>
                                        </p:tgtEl>
                                      </p:cBhvr>
                                    </p:animEffect>
                                    <p:set>
                                      <p:cBhvr>
                                        <p:cTn id="94" dur="1" fill="hold">
                                          <p:stCondLst>
                                            <p:cond delay="499"/>
                                          </p:stCondLst>
                                        </p:cTn>
                                        <p:tgtEl>
                                          <p:spTgt spid="30"/>
                                        </p:tgtEl>
                                        <p:attrNameLst>
                                          <p:attrName>style.visibility</p:attrName>
                                        </p:attrNameLst>
                                      </p:cBhvr>
                                      <p:to>
                                        <p:strVal val="hidden"/>
                                      </p:to>
                                    </p:set>
                                  </p:childTnLst>
                                </p:cTn>
                              </p:par>
                              <p:par>
                                <p:cTn id="95" presetID="22" presetClass="entr" presetSubtype="2" fill="hold" grpId="0" nodeType="withEffect">
                                  <p:stCondLst>
                                    <p:cond delay="0"/>
                                  </p:stCondLst>
                                  <p:childTnLst>
                                    <p:set>
                                      <p:cBhvr>
                                        <p:cTn id="96" dur="1" fill="hold">
                                          <p:stCondLst>
                                            <p:cond delay="0"/>
                                          </p:stCondLst>
                                        </p:cTn>
                                        <p:tgtEl>
                                          <p:spTgt spid="15"/>
                                        </p:tgtEl>
                                        <p:attrNameLst>
                                          <p:attrName>style.visibility</p:attrName>
                                        </p:attrNameLst>
                                      </p:cBhvr>
                                      <p:to>
                                        <p:strVal val="visible"/>
                                      </p:to>
                                    </p:set>
                                    <p:animEffect transition="in" filter="wipe(right)">
                                      <p:cBhvr>
                                        <p:cTn id="97" dur="500"/>
                                        <p:tgtEl>
                                          <p:spTgt spid="15"/>
                                        </p:tgtEl>
                                      </p:cBhvr>
                                    </p:animEffect>
                                  </p:childTnLst>
                                </p:cTn>
                              </p:par>
                            </p:childTnLst>
                          </p:cTn>
                        </p:par>
                        <p:par>
                          <p:cTn id="98" fill="hold">
                            <p:stCondLst>
                              <p:cond delay="500"/>
                            </p:stCondLst>
                            <p:childTnLst>
                              <p:par>
                                <p:cTn id="99" presetID="22" presetClass="entr" presetSubtype="2" fill="hold" nodeType="afterEffect">
                                  <p:stCondLst>
                                    <p:cond delay="0"/>
                                  </p:stCondLst>
                                  <p:childTnLst>
                                    <p:set>
                                      <p:cBhvr>
                                        <p:cTn id="100" dur="1" fill="hold">
                                          <p:stCondLst>
                                            <p:cond delay="0"/>
                                          </p:stCondLst>
                                        </p:cTn>
                                        <p:tgtEl>
                                          <p:spTgt spid="25"/>
                                        </p:tgtEl>
                                        <p:attrNameLst>
                                          <p:attrName>style.visibility</p:attrName>
                                        </p:attrNameLst>
                                      </p:cBhvr>
                                      <p:to>
                                        <p:strVal val="visible"/>
                                      </p:to>
                                    </p:set>
                                    <p:animEffect transition="in" filter="wipe(right)">
                                      <p:cBhvr>
                                        <p:cTn id="101" dur="500"/>
                                        <p:tgtEl>
                                          <p:spTgt spid="25"/>
                                        </p:tgtEl>
                                      </p:cBhvr>
                                    </p:animEffect>
                                  </p:childTnLst>
                                </p:cTn>
                              </p:par>
                            </p:childTnLst>
                          </p:cTn>
                        </p:par>
                        <p:par>
                          <p:cTn id="102" fill="hold">
                            <p:stCondLst>
                              <p:cond delay="1000"/>
                            </p:stCondLst>
                            <p:childTnLst>
                              <p:par>
                                <p:cTn id="103" presetID="22" presetClass="entr" presetSubtype="8" fill="hold" grpId="0" nodeType="afterEffect">
                                  <p:stCondLst>
                                    <p:cond delay="0"/>
                                  </p:stCondLst>
                                  <p:childTnLst>
                                    <p:set>
                                      <p:cBhvr>
                                        <p:cTn id="104" dur="1" fill="hold">
                                          <p:stCondLst>
                                            <p:cond delay="0"/>
                                          </p:stCondLst>
                                        </p:cTn>
                                        <p:tgtEl>
                                          <p:spTgt spid="31"/>
                                        </p:tgtEl>
                                        <p:attrNameLst>
                                          <p:attrName>style.visibility</p:attrName>
                                        </p:attrNameLst>
                                      </p:cBhvr>
                                      <p:to>
                                        <p:strVal val="visible"/>
                                      </p:to>
                                    </p:set>
                                    <p:animEffect transition="in" filter="wipe(left)">
                                      <p:cBhvr>
                                        <p:cTn id="10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p:bldP spid="5" grpId="1"/>
      <p:bldP spid="2" grpId="0" animBg="1"/>
      <p:bldP spid="12" grpId="0" uiExpand="1" build="p" animBg="1"/>
      <p:bldP spid="13" grpId="0" animBg="1"/>
      <p:bldP spid="14" grpId="0" animBg="1"/>
      <p:bldP spid="15" grpId="0" animBg="1"/>
      <p:bldP spid="16" grpId="0" animBg="1"/>
      <p:bldP spid="28" grpId="0"/>
      <p:bldP spid="28" grpId="1"/>
      <p:bldP spid="29" grpId="0"/>
      <p:bldP spid="29" grpId="1"/>
      <p:bldP spid="30" grpId="0"/>
      <p:bldP spid="30" grpId="1"/>
      <p:bldP spid="3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AE29C0-6871-4383-B8E1-0070B6AC74CF}"/>
              </a:ext>
            </a:extLst>
          </p:cNvPr>
          <p:cNvSpPr/>
          <p:nvPr/>
        </p:nvSpPr>
        <p:spPr>
          <a:xfrm>
            <a:off x="3851274" y="589085"/>
            <a:ext cx="4467225" cy="553998"/>
          </a:xfrm>
          <a:prstGeom prst="rect">
            <a:avLst/>
          </a:prstGeom>
        </p:spPr>
        <p:txBody>
          <a:bodyPr wrap="square" lIns="0" tIns="0" rIns="0" bIns="0">
            <a:spAutoFit/>
          </a:bodyPr>
          <a:lstStyle/>
          <a:p>
            <a:pPr algn="ctr"/>
            <a:r>
              <a:rPr lang="en-GB" dirty="0"/>
              <a:t>Based on ‘Please do not feed the animals’ by Robert Hull.</a:t>
            </a:r>
          </a:p>
        </p:txBody>
      </p:sp>
      <p:sp>
        <p:nvSpPr>
          <p:cNvPr id="4" name="Rectangle 3">
            <a:extLst>
              <a:ext uri="{FF2B5EF4-FFF2-40B4-BE49-F238E27FC236}">
                <a16:creationId xmlns:a16="http://schemas.microsoft.com/office/drawing/2014/main" id="{42EA0C23-90B8-4AF0-B00F-B191F31C40C1}"/>
              </a:ext>
            </a:extLst>
          </p:cNvPr>
          <p:cNvSpPr/>
          <p:nvPr/>
        </p:nvSpPr>
        <p:spPr>
          <a:xfrm>
            <a:off x="380999" y="549275"/>
            <a:ext cx="3228975" cy="642370"/>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rIns="252000" rtlCol="0" anchor="ctr"/>
          <a:lstStyle/>
          <a:p>
            <a:r>
              <a:rPr lang="en-GB" sz="3200" b="1" dirty="0">
                <a:solidFill>
                  <a:schemeClr val="bg1"/>
                </a:solidFill>
                <a:latin typeface="+mn-lt"/>
              </a:rPr>
              <a:t>Day 4: Poetry</a:t>
            </a:r>
            <a:endParaRPr lang="en-GB" sz="3200" b="1" dirty="0"/>
          </a:p>
        </p:txBody>
      </p:sp>
      <p:sp>
        <p:nvSpPr>
          <p:cNvPr id="6" name="Rectangle 5">
            <a:hlinkClick r:id="rId2"/>
            <a:extLst>
              <a:ext uri="{FF2B5EF4-FFF2-40B4-BE49-F238E27FC236}">
                <a16:creationId xmlns:a16="http://schemas.microsoft.com/office/drawing/2014/main" id="{C661B1CA-02B1-4410-9905-AE16337FFAEF}"/>
              </a:ext>
            </a:extLst>
          </p:cNvPr>
          <p:cNvSpPr/>
          <p:nvPr/>
        </p:nvSpPr>
        <p:spPr>
          <a:xfrm>
            <a:off x="2995612" y="3036041"/>
            <a:ext cx="3152776" cy="785921"/>
          </a:xfrm>
          <a:prstGeom prst="rect">
            <a:avLst/>
          </a:prstGeom>
          <a:solidFill>
            <a:srgbClr val="25B7B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252000" rIns="108000" bIns="252000" rtlCol="0" anchor="ctr">
            <a:spAutoFit/>
          </a:bodyPr>
          <a:lstStyle/>
          <a:p>
            <a:pPr algn="ctr"/>
            <a:r>
              <a:rPr lang="en-GB" b="1" dirty="0"/>
              <a:t>Poem can be found here.</a:t>
            </a:r>
            <a:endParaRPr lang="en-GB" b="1" i="1" dirty="0"/>
          </a:p>
        </p:txBody>
      </p:sp>
      <p:sp>
        <p:nvSpPr>
          <p:cNvPr id="7" name="Questions">
            <a:extLst>
              <a:ext uri="{FF2B5EF4-FFF2-40B4-BE49-F238E27FC236}">
                <a16:creationId xmlns:a16="http://schemas.microsoft.com/office/drawing/2014/main" id="{EB7B5245-7D0F-459C-AED6-5957F02D0CBD}"/>
              </a:ext>
            </a:extLst>
          </p:cNvPr>
          <p:cNvSpPr/>
          <p:nvPr/>
        </p:nvSpPr>
        <p:spPr>
          <a:xfrm>
            <a:off x="3902075" y="4889451"/>
            <a:ext cx="1339850" cy="537034"/>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spAutoFit/>
          </a:bodyPr>
          <a:lstStyle/>
          <a:p>
            <a:pPr algn="ctr"/>
            <a:r>
              <a:rPr lang="en-GB" sz="1600" b="1" dirty="0">
                <a:solidFill>
                  <a:schemeClr val="tx1"/>
                </a:solidFill>
              </a:rPr>
              <a:t>Questions</a:t>
            </a:r>
            <a:endParaRPr lang="en-GB" sz="1600" dirty="0">
              <a:solidFill>
                <a:schemeClr val="tx1"/>
              </a:solidFill>
            </a:endParaRPr>
          </a:p>
        </p:txBody>
      </p:sp>
      <p:sp>
        <p:nvSpPr>
          <p:cNvPr id="8" name="Rectangle 7">
            <a:extLst>
              <a:ext uri="{FF2B5EF4-FFF2-40B4-BE49-F238E27FC236}">
                <a16:creationId xmlns:a16="http://schemas.microsoft.com/office/drawing/2014/main" id="{1655BE43-26A4-4C7B-A855-BAA6C10AEB0A}"/>
              </a:ext>
            </a:extLst>
          </p:cNvPr>
          <p:cNvSpPr/>
          <p:nvPr/>
        </p:nvSpPr>
        <p:spPr>
          <a:xfrm>
            <a:off x="755650" y="1333500"/>
            <a:ext cx="3397250" cy="3228326"/>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LA Questions</a:t>
            </a:r>
          </a:p>
          <a:p>
            <a:pPr algn="ctr"/>
            <a:endParaRPr lang="en-GB" dirty="0">
              <a:solidFill>
                <a:schemeClr val="tx1"/>
              </a:solidFill>
            </a:endParaRPr>
          </a:p>
          <a:p>
            <a:pPr marL="342900" indent="-342900">
              <a:buFont typeface="+mj-lt"/>
              <a:buAutoNum type="arabicPeriod"/>
            </a:pPr>
            <a:r>
              <a:rPr lang="en-GB" dirty="0">
                <a:solidFill>
                  <a:schemeClr val="tx1"/>
                </a:solidFill>
              </a:rPr>
              <a:t>What is the poem about?</a:t>
            </a:r>
          </a:p>
          <a:p>
            <a:pPr marL="342900" indent="-342900">
              <a:buFont typeface="+mj-lt"/>
              <a:buAutoNum type="arabicPeriod"/>
            </a:pPr>
            <a:r>
              <a:rPr lang="en-GB" dirty="0">
                <a:solidFill>
                  <a:schemeClr val="tx1"/>
                </a:solidFill>
              </a:rPr>
              <a:t>What time of the year is it?</a:t>
            </a:r>
          </a:p>
          <a:p>
            <a:pPr marL="342900" indent="-342900">
              <a:buFont typeface="+mj-lt"/>
              <a:buAutoNum type="arabicPeriod"/>
            </a:pPr>
            <a:r>
              <a:rPr lang="en-GB" spc="-30" dirty="0">
                <a:solidFill>
                  <a:schemeClr val="tx1"/>
                </a:solidFill>
              </a:rPr>
              <a:t>Have you ever seen a sign telling you not to do something? What did it say?</a:t>
            </a:r>
          </a:p>
          <a:p>
            <a:pPr marL="342900" indent="-342900">
              <a:buFont typeface="+mj-lt"/>
              <a:buAutoNum type="arabicPeriod"/>
            </a:pPr>
            <a:r>
              <a:rPr lang="en-GB" dirty="0">
                <a:solidFill>
                  <a:schemeClr val="tx1"/>
                </a:solidFill>
              </a:rPr>
              <a:t>Choose your favourite part.</a:t>
            </a:r>
          </a:p>
        </p:txBody>
      </p:sp>
      <p:sp>
        <p:nvSpPr>
          <p:cNvPr id="9" name="Rectangle 8">
            <a:extLst>
              <a:ext uri="{FF2B5EF4-FFF2-40B4-BE49-F238E27FC236}">
                <a16:creationId xmlns:a16="http://schemas.microsoft.com/office/drawing/2014/main" id="{A961E7AC-BD7A-4581-9CF4-301074B456BA}"/>
              </a:ext>
            </a:extLst>
          </p:cNvPr>
          <p:cNvSpPr/>
          <p:nvPr/>
        </p:nvSpPr>
        <p:spPr>
          <a:xfrm>
            <a:off x="4295775" y="1333500"/>
            <a:ext cx="4092575" cy="3228975"/>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MA/HA Questions</a:t>
            </a:r>
          </a:p>
          <a:p>
            <a:pPr algn="ctr"/>
            <a:endParaRPr lang="en-GB" dirty="0">
              <a:solidFill>
                <a:schemeClr val="tx1"/>
              </a:solidFill>
            </a:endParaRPr>
          </a:p>
          <a:p>
            <a:pPr marL="342900" indent="-342900">
              <a:buFont typeface="+mj-lt"/>
              <a:buAutoNum type="arabicPeriod"/>
            </a:pPr>
            <a:r>
              <a:rPr lang="en-GB" dirty="0">
                <a:solidFill>
                  <a:schemeClr val="tx1"/>
                </a:solidFill>
              </a:rPr>
              <a:t>Look up ‘disdain’ in the dictionary.</a:t>
            </a:r>
          </a:p>
          <a:p>
            <a:pPr marL="342900" indent="-342900">
              <a:buFont typeface="+mj-lt"/>
              <a:buAutoNum type="arabicPeriod"/>
            </a:pPr>
            <a:r>
              <a:rPr lang="en-GB" dirty="0">
                <a:solidFill>
                  <a:schemeClr val="tx1"/>
                </a:solidFill>
              </a:rPr>
              <a:t>Why are the grapes and meringues not allowed?</a:t>
            </a:r>
          </a:p>
          <a:p>
            <a:pPr marL="342900" indent="-342900">
              <a:buFont typeface="+mj-lt"/>
              <a:buAutoNum type="arabicPeriod"/>
            </a:pPr>
            <a:r>
              <a:rPr lang="en-GB" dirty="0">
                <a:solidFill>
                  <a:schemeClr val="tx1"/>
                </a:solidFill>
              </a:rPr>
              <a:t>What do you think could happen if the rattlesnakes ate fruit cakes?</a:t>
            </a:r>
          </a:p>
          <a:p>
            <a:pPr marL="342900" indent="-342900">
              <a:buFont typeface="+mj-lt"/>
              <a:buAutoNum type="arabicPeriod"/>
            </a:pPr>
            <a:r>
              <a:rPr lang="en-GB" dirty="0">
                <a:solidFill>
                  <a:schemeClr val="tx1"/>
                </a:solidFill>
              </a:rPr>
              <a:t>Does the poet like animals? How do you know?</a:t>
            </a:r>
          </a:p>
          <a:p>
            <a:pPr marL="342900" indent="-342900">
              <a:buFont typeface="+mj-lt"/>
              <a:buAutoNum type="arabicPeriod"/>
            </a:pPr>
            <a:r>
              <a:rPr lang="en-GB" dirty="0">
                <a:solidFill>
                  <a:schemeClr val="tx1"/>
                </a:solidFill>
              </a:rPr>
              <a:t>Which part of the poem impressed you the most? Explain why.</a:t>
            </a:r>
          </a:p>
        </p:txBody>
      </p:sp>
      <p:sp>
        <p:nvSpPr>
          <p:cNvPr id="10" name="Rectangle 9">
            <a:extLst>
              <a:ext uri="{FF2B5EF4-FFF2-40B4-BE49-F238E27FC236}">
                <a16:creationId xmlns:a16="http://schemas.microsoft.com/office/drawing/2014/main" id="{08FDE924-C17D-4266-BB62-CC02C7C47B0B}"/>
              </a:ext>
            </a:extLst>
          </p:cNvPr>
          <p:cNvSpPr/>
          <p:nvPr/>
        </p:nvSpPr>
        <p:spPr>
          <a:xfrm>
            <a:off x="755650" y="4715820"/>
            <a:ext cx="7632700" cy="767405"/>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Extra Challenge:</a:t>
            </a:r>
          </a:p>
          <a:p>
            <a:pPr algn="ctr"/>
            <a:r>
              <a:rPr lang="en-GB" spc="-30" dirty="0">
                <a:solidFill>
                  <a:schemeClr val="tx1"/>
                </a:solidFill>
              </a:rPr>
              <a:t>Can you </a:t>
            </a:r>
            <a:r>
              <a:rPr lang="en-GB" spc="-30" dirty="0">
                <a:solidFill>
                  <a:srgbClr val="007AC2"/>
                </a:solidFill>
                <a:hlinkClick r:id="rId3">
                  <a:extLst>
                    <a:ext uri="{A12FA001-AC4F-418D-AE19-62706E023703}">
                      <ahyp:hlinkClr xmlns:ahyp="http://schemas.microsoft.com/office/drawing/2018/hyperlinkcolor" xmlns="" val="tx"/>
                    </a:ext>
                  </a:extLst>
                </a:hlinkClick>
              </a:rPr>
              <a:t>find out more about Robert Hull</a:t>
            </a:r>
            <a:r>
              <a:rPr lang="en-GB" spc="-30" dirty="0">
                <a:solidFill>
                  <a:schemeClr val="tx1"/>
                </a:solidFill>
              </a:rPr>
              <a:t>?</a:t>
            </a:r>
          </a:p>
        </p:txBody>
      </p:sp>
    </p:spTree>
    <p:extLst>
      <p:ext uri="{BB962C8B-B14F-4D97-AF65-F5344CB8AC3E}">
        <p14:creationId xmlns:p14="http://schemas.microsoft.com/office/powerpoint/2010/main" val="2337721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1"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250"/>
                                        <p:tgtEl>
                                          <p:spTgt spid="3"/>
                                        </p:tgtEl>
                                      </p:cBhvr>
                                    </p:animEffect>
                                  </p:childTnLst>
                                </p:cTn>
                              </p:par>
                              <p:par>
                                <p:cTn id="12" presetID="63" presetClass="path" presetSubtype="0" accel="50000" decel="50000" fill="hold" grpId="0" nodeType="withEffect">
                                  <p:stCondLst>
                                    <p:cond delay="0"/>
                                  </p:stCondLst>
                                  <p:childTnLst>
                                    <p:animMotion origin="layout" path="M -0.41423 2.59259E-6 L -1.38889E-6 2.59259E-6 " pathEditMode="relative" rAng="0" ptsTypes="AA">
                                      <p:cBhvr>
                                        <p:cTn id="13" dur="2000" fill="hold"/>
                                        <p:tgtEl>
                                          <p:spTgt spid="3"/>
                                        </p:tgtEl>
                                        <p:attrNameLst>
                                          <p:attrName>ppt_x</p:attrName>
                                          <p:attrName>ppt_y</p:attrName>
                                        </p:attrNameLst>
                                      </p:cBhvr>
                                      <p:rCtr x="20712" y="0"/>
                                    </p:animMotion>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par>
                          <p:cTn id="21" fill="hold">
                            <p:stCondLst>
                              <p:cond delay="500"/>
                            </p:stCondLst>
                            <p:childTnLst>
                              <p:par>
                                <p:cTn id="22" presetID="47"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7"/>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6"/>
                                        </p:tgtEl>
                                      </p:cBhvr>
                                    </p:animEffect>
                                    <p:set>
                                      <p:cBhvr>
                                        <p:cTn id="37" dur="1" fill="hold">
                                          <p:stCondLst>
                                            <p:cond delay="499"/>
                                          </p:stCondLst>
                                        </p:cTn>
                                        <p:tgtEl>
                                          <p:spTgt spid="6"/>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7"/>
                                        </p:tgtEl>
                                      </p:cBhvr>
                                    </p:animEffect>
                                    <p:set>
                                      <p:cBhvr>
                                        <p:cTn id="40" dur="1" fill="hold">
                                          <p:stCondLst>
                                            <p:cond delay="499"/>
                                          </p:stCondLst>
                                        </p:cTn>
                                        <p:tgtEl>
                                          <p:spTgt spid="7"/>
                                        </p:tgtEl>
                                        <p:attrNameLst>
                                          <p:attrName>style.visibility</p:attrName>
                                        </p:attrNameLst>
                                      </p:cBhvr>
                                      <p:to>
                                        <p:strVal val="hidden"/>
                                      </p:to>
                                    </p:set>
                                  </p:childTnLst>
                                </p:cTn>
                              </p:par>
                            </p:childTnLst>
                          </p:cTn>
                        </p:par>
                        <p:par>
                          <p:cTn id="41" fill="hold">
                            <p:stCondLst>
                              <p:cond delay="500"/>
                            </p:stCondLst>
                            <p:childTnLst>
                              <p:par>
                                <p:cTn id="42" presetID="22" presetClass="entr" presetSubtype="1"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up)">
                                      <p:cBhvr>
                                        <p:cTn id="47" dur="500"/>
                                        <p:tgtEl>
                                          <p:spTgt spid="9"/>
                                        </p:tgtEl>
                                      </p:cBhvr>
                                    </p:animEffect>
                                  </p:childTnLst>
                                </p:cTn>
                              </p:par>
                            </p:childTnLst>
                          </p:cTn>
                        </p:par>
                      </p:childTnLst>
                    </p:cTn>
                  </p:par>
                </p:childTnLst>
              </p:cTn>
              <p:nextCondLst>
                <p:cond evt="onClick" delay="0">
                  <p:tgtEl>
                    <p:spTgt spid="7"/>
                  </p:tgtEl>
                </p:cond>
              </p:nextCondLst>
            </p:seq>
          </p:childTnLst>
        </p:cTn>
      </p:par>
    </p:tnLst>
    <p:bldLst>
      <p:bldP spid="3" grpId="0"/>
      <p:bldP spid="3" grpId="1"/>
      <p:bldP spid="4" grpId="0" animBg="1"/>
      <p:bldP spid="6" grpId="0" animBg="1"/>
      <p:bldP spid="6" grpId="1" animBg="1"/>
      <p:bldP spid="7" grpId="0" animBg="1"/>
      <p:bldP spid="7" grpId="1" animBg="1"/>
      <p:bldP spid="8" grpId="0" animBg="1"/>
      <p:bldP spid="9" grpId="0" animBg="1"/>
      <p:bldP spid="1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1AE29C0-6871-4383-B8E1-0070B6AC74CF}"/>
              </a:ext>
            </a:extLst>
          </p:cNvPr>
          <p:cNvSpPr/>
          <p:nvPr/>
        </p:nvSpPr>
        <p:spPr>
          <a:xfrm>
            <a:off x="3851274" y="589085"/>
            <a:ext cx="4467225" cy="553998"/>
          </a:xfrm>
          <a:prstGeom prst="rect">
            <a:avLst/>
          </a:prstGeom>
        </p:spPr>
        <p:txBody>
          <a:bodyPr wrap="square" lIns="0" tIns="0" rIns="0" bIns="0">
            <a:spAutoFit/>
          </a:bodyPr>
          <a:lstStyle/>
          <a:p>
            <a:pPr algn="ctr"/>
            <a:r>
              <a:rPr lang="en-GB" dirty="0"/>
              <a:t>Based on ‘Dawn meets the Queen’ by Chrissie Gittins.</a:t>
            </a:r>
          </a:p>
        </p:txBody>
      </p:sp>
      <p:sp>
        <p:nvSpPr>
          <p:cNvPr id="4" name="Rectangle 3">
            <a:extLst>
              <a:ext uri="{FF2B5EF4-FFF2-40B4-BE49-F238E27FC236}">
                <a16:creationId xmlns:a16="http://schemas.microsoft.com/office/drawing/2014/main" id="{42EA0C23-90B8-4AF0-B00F-B191F31C40C1}"/>
              </a:ext>
            </a:extLst>
          </p:cNvPr>
          <p:cNvSpPr/>
          <p:nvPr/>
        </p:nvSpPr>
        <p:spPr>
          <a:xfrm>
            <a:off x="381000" y="549275"/>
            <a:ext cx="3152776" cy="642370"/>
          </a:xfrm>
          <a:prstGeom prst="rect">
            <a:avLst/>
          </a:prstGeom>
          <a:solidFill>
            <a:srgbClr val="007AC2"/>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0" rIns="252000" rtlCol="0" anchor="ctr"/>
          <a:lstStyle/>
          <a:p>
            <a:r>
              <a:rPr lang="en-GB" sz="3200" b="1" dirty="0">
                <a:solidFill>
                  <a:schemeClr val="bg1"/>
                </a:solidFill>
                <a:latin typeface="+mn-lt"/>
              </a:rPr>
              <a:t>Day 5: Poetry</a:t>
            </a:r>
            <a:endParaRPr lang="en-GB" sz="3200" b="1" dirty="0"/>
          </a:p>
        </p:txBody>
      </p:sp>
      <p:sp>
        <p:nvSpPr>
          <p:cNvPr id="6" name="Rectangle 5">
            <a:hlinkClick r:id="rId2"/>
            <a:extLst>
              <a:ext uri="{FF2B5EF4-FFF2-40B4-BE49-F238E27FC236}">
                <a16:creationId xmlns:a16="http://schemas.microsoft.com/office/drawing/2014/main" id="{C661B1CA-02B1-4410-9905-AE16337FFAEF}"/>
              </a:ext>
            </a:extLst>
          </p:cNvPr>
          <p:cNvSpPr/>
          <p:nvPr/>
        </p:nvSpPr>
        <p:spPr>
          <a:xfrm>
            <a:off x="2995612" y="3036041"/>
            <a:ext cx="3152776" cy="785921"/>
          </a:xfrm>
          <a:prstGeom prst="rect">
            <a:avLst/>
          </a:prstGeom>
          <a:solidFill>
            <a:srgbClr val="25B7BC"/>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252000" rIns="108000" bIns="252000" rtlCol="0" anchor="ctr">
            <a:spAutoFit/>
          </a:bodyPr>
          <a:lstStyle/>
          <a:p>
            <a:pPr algn="ctr"/>
            <a:r>
              <a:rPr lang="en-GB" b="1" dirty="0"/>
              <a:t>Poem can be found here.</a:t>
            </a:r>
            <a:endParaRPr lang="en-GB" b="1" i="1" dirty="0"/>
          </a:p>
        </p:txBody>
      </p:sp>
      <p:sp>
        <p:nvSpPr>
          <p:cNvPr id="7" name="Questions">
            <a:extLst>
              <a:ext uri="{FF2B5EF4-FFF2-40B4-BE49-F238E27FC236}">
                <a16:creationId xmlns:a16="http://schemas.microsoft.com/office/drawing/2014/main" id="{EB7B5245-7D0F-459C-AED6-5957F02D0CBD}"/>
              </a:ext>
            </a:extLst>
          </p:cNvPr>
          <p:cNvSpPr/>
          <p:nvPr/>
        </p:nvSpPr>
        <p:spPr>
          <a:xfrm>
            <a:off x="3902075" y="4889451"/>
            <a:ext cx="1339850" cy="537034"/>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wrap="square" lIns="144000" tIns="144000" rIns="144000" bIns="144000" rtlCol="0" anchor="ctr">
            <a:spAutoFit/>
          </a:bodyPr>
          <a:lstStyle/>
          <a:p>
            <a:pPr algn="ctr"/>
            <a:r>
              <a:rPr lang="en-GB" sz="1600" b="1" dirty="0">
                <a:solidFill>
                  <a:schemeClr val="tx1"/>
                </a:solidFill>
              </a:rPr>
              <a:t>Questions</a:t>
            </a:r>
            <a:endParaRPr lang="en-GB" sz="1600" dirty="0">
              <a:solidFill>
                <a:schemeClr val="tx1"/>
              </a:solidFill>
            </a:endParaRPr>
          </a:p>
        </p:txBody>
      </p:sp>
      <p:sp>
        <p:nvSpPr>
          <p:cNvPr id="8" name="Rectangle 7">
            <a:extLst>
              <a:ext uri="{FF2B5EF4-FFF2-40B4-BE49-F238E27FC236}">
                <a16:creationId xmlns:a16="http://schemas.microsoft.com/office/drawing/2014/main" id="{1655BE43-26A4-4C7B-A855-BAA6C10AEB0A}"/>
              </a:ext>
            </a:extLst>
          </p:cNvPr>
          <p:cNvSpPr/>
          <p:nvPr/>
        </p:nvSpPr>
        <p:spPr>
          <a:xfrm>
            <a:off x="755650" y="1333500"/>
            <a:ext cx="3146425" cy="3809234"/>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LA Questions</a:t>
            </a:r>
          </a:p>
          <a:p>
            <a:pPr algn="ctr"/>
            <a:endParaRPr lang="en-GB" dirty="0">
              <a:solidFill>
                <a:schemeClr val="tx1"/>
              </a:solidFill>
            </a:endParaRPr>
          </a:p>
          <a:p>
            <a:pPr marL="342900" indent="-342900">
              <a:buFont typeface="+mj-lt"/>
              <a:buAutoNum type="arabicPeriod"/>
            </a:pPr>
            <a:r>
              <a:rPr lang="en-GB" dirty="0">
                <a:solidFill>
                  <a:schemeClr val="tx1"/>
                </a:solidFill>
              </a:rPr>
              <a:t>What were the chandeliers like?</a:t>
            </a:r>
          </a:p>
          <a:p>
            <a:pPr marL="342900" indent="-342900">
              <a:buFont typeface="+mj-lt"/>
              <a:buAutoNum type="arabicPeriod"/>
            </a:pPr>
            <a:r>
              <a:rPr lang="en-GB" dirty="0">
                <a:solidFill>
                  <a:schemeClr val="tx1"/>
                </a:solidFill>
              </a:rPr>
              <a:t>Who is the main character?</a:t>
            </a:r>
          </a:p>
          <a:p>
            <a:pPr marL="342900" indent="-342900">
              <a:buFont typeface="+mj-lt"/>
              <a:buAutoNum type="arabicPeriod"/>
            </a:pPr>
            <a:r>
              <a:rPr lang="en-GB" dirty="0">
                <a:solidFill>
                  <a:schemeClr val="tx1"/>
                </a:solidFill>
              </a:rPr>
              <a:t>Who had taken Dawn to the Queen’s palace?</a:t>
            </a:r>
          </a:p>
          <a:p>
            <a:pPr marL="342900" indent="-342900">
              <a:buFont typeface="+mj-lt"/>
              <a:buAutoNum type="arabicPeriod"/>
            </a:pPr>
            <a:r>
              <a:rPr lang="en-GB" dirty="0">
                <a:solidFill>
                  <a:schemeClr val="tx1"/>
                </a:solidFill>
              </a:rPr>
              <a:t>Who is like Dawn’s Nan?</a:t>
            </a:r>
          </a:p>
        </p:txBody>
      </p:sp>
      <p:sp>
        <p:nvSpPr>
          <p:cNvPr id="9" name="Rectangle 8">
            <a:extLst>
              <a:ext uri="{FF2B5EF4-FFF2-40B4-BE49-F238E27FC236}">
                <a16:creationId xmlns:a16="http://schemas.microsoft.com/office/drawing/2014/main" id="{A961E7AC-BD7A-4581-9CF4-301074B456BA}"/>
              </a:ext>
            </a:extLst>
          </p:cNvPr>
          <p:cNvSpPr/>
          <p:nvPr/>
        </p:nvSpPr>
        <p:spPr>
          <a:xfrm>
            <a:off x="4079875" y="1333500"/>
            <a:ext cx="4308475" cy="3810000"/>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MA/HA Questions</a:t>
            </a:r>
          </a:p>
          <a:p>
            <a:pPr algn="ctr"/>
            <a:endParaRPr lang="en-GB" dirty="0">
              <a:solidFill>
                <a:schemeClr val="tx1"/>
              </a:solidFill>
            </a:endParaRPr>
          </a:p>
          <a:p>
            <a:pPr marL="342900" indent="-342900">
              <a:buFont typeface="+mj-lt"/>
              <a:buAutoNum type="arabicPeriod"/>
            </a:pPr>
            <a:r>
              <a:rPr lang="en-GB" dirty="0">
                <a:solidFill>
                  <a:schemeClr val="tx1"/>
                </a:solidFill>
              </a:rPr>
              <a:t>The author writes ‘THE QUEEN’ in capital letters. What does this tell you about how Dawn is feeling?</a:t>
            </a:r>
          </a:p>
          <a:p>
            <a:pPr marL="342900" indent="-342900">
              <a:buFont typeface="+mj-lt"/>
              <a:buAutoNum type="arabicPeriod"/>
            </a:pPr>
            <a:r>
              <a:rPr lang="en-GB" dirty="0">
                <a:solidFill>
                  <a:schemeClr val="tx1"/>
                </a:solidFill>
              </a:rPr>
              <a:t>‘My mouth was as wide as Japan.’ What did the author mean by this?</a:t>
            </a:r>
          </a:p>
          <a:p>
            <a:pPr marL="342900" indent="-342900">
              <a:buFont typeface="+mj-lt"/>
              <a:buAutoNum type="arabicPeriod"/>
            </a:pPr>
            <a:r>
              <a:rPr lang="en-GB" dirty="0">
                <a:solidFill>
                  <a:schemeClr val="tx1"/>
                </a:solidFill>
              </a:rPr>
              <a:t>Which words and phrases imply that the Queen’s palace was rich </a:t>
            </a:r>
            <a:br>
              <a:rPr lang="en-GB" dirty="0">
                <a:solidFill>
                  <a:schemeClr val="tx1"/>
                </a:solidFill>
              </a:rPr>
            </a:br>
            <a:r>
              <a:rPr lang="en-GB" dirty="0">
                <a:solidFill>
                  <a:schemeClr val="tx1"/>
                </a:solidFill>
              </a:rPr>
              <a:t>or fancy?</a:t>
            </a:r>
          </a:p>
          <a:p>
            <a:pPr marL="342900" indent="-342900">
              <a:buFont typeface="+mj-lt"/>
              <a:buAutoNum type="arabicPeriod"/>
            </a:pPr>
            <a:r>
              <a:rPr lang="en-GB" dirty="0">
                <a:solidFill>
                  <a:schemeClr val="tx1"/>
                </a:solidFill>
              </a:rPr>
              <a:t>Find the word in the poem that means ‘small’. Think of another word that means the same.</a:t>
            </a:r>
          </a:p>
        </p:txBody>
      </p:sp>
      <p:sp>
        <p:nvSpPr>
          <p:cNvPr id="10" name="Rectangle 9">
            <a:extLst>
              <a:ext uri="{FF2B5EF4-FFF2-40B4-BE49-F238E27FC236}">
                <a16:creationId xmlns:a16="http://schemas.microsoft.com/office/drawing/2014/main" id="{08FDE924-C17D-4266-BB62-CC02C7C47B0B}"/>
              </a:ext>
            </a:extLst>
          </p:cNvPr>
          <p:cNvSpPr/>
          <p:nvPr/>
        </p:nvSpPr>
        <p:spPr>
          <a:xfrm>
            <a:off x="755650" y="5325420"/>
            <a:ext cx="7632700" cy="767405"/>
          </a:xfrm>
          <a:prstGeom prst="rect">
            <a:avLst/>
          </a:prstGeom>
          <a:solidFill>
            <a:schemeClr val="bg1"/>
          </a:solidFill>
          <a:ln w="28575">
            <a:solidFill>
              <a:srgbClr val="007AC2"/>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t"/>
          <a:lstStyle/>
          <a:p>
            <a:pPr algn="ctr"/>
            <a:r>
              <a:rPr lang="en-GB" b="1" dirty="0">
                <a:solidFill>
                  <a:schemeClr val="tx1"/>
                </a:solidFill>
              </a:rPr>
              <a:t>Extra Challenge:</a:t>
            </a:r>
          </a:p>
          <a:p>
            <a:pPr algn="ctr"/>
            <a:r>
              <a:rPr lang="en-GB" spc="-30" dirty="0">
                <a:solidFill>
                  <a:schemeClr val="tx1"/>
                </a:solidFill>
              </a:rPr>
              <a:t>Imagine you were invited to meet the Queen. Choose 3 questions to ask her.</a:t>
            </a:r>
          </a:p>
        </p:txBody>
      </p:sp>
    </p:spTree>
    <p:extLst>
      <p:ext uri="{BB962C8B-B14F-4D97-AF65-F5344CB8AC3E}">
        <p14:creationId xmlns:p14="http://schemas.microsoft.com/office/powerpoint/2010/main" val="35895693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1"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250"/>
                                        <p:tgtEl>
                                          <p:spTgt spid="3"/>
                                        </p:tgtEl>
                                      </p:cBhvr>
                                    </p:animEffect>
                                  </p:childTnLst>
                                </p:cTn>
                              </p:par>
                              <p:par>
                                <p:cTn id="12" presetID="63" presetClass="path" presetSubtype="0" accel="50000" decel="50000" fill="hold" grpId="0" nodeType="withEffect">
                                  <p:stCondLst>
                                    <p:cond delay="0"/>
                                  </p:stCondLst>
                                  <p:childTnLst>
                                    <p:animMotion origin="layout" path="M -0.41423 2.59259E-6 L -1.38889E-6 2.59259E-6 " pathEditMode="relative" rAng="0" ptsTypes="AA">
                                      <p:cBhvr>
                                        <p:cTn id="13" dur="2000" fill="hold"/>
                                        <p:tgtEl>
                                          <p:spTgt spid="3"/>
                                        </p:tgtEl>
                                        <p:attrNameLst>
                                          <p:attrName>ppt_x</p:attrName>
                                          <p:attrName>ppt_y</p:attrName>
                                        </p:attrNameLst>
                                      </p:cBhvr>
                                      <p:rCtr x="20712" y="0"/>
                                    </p:animMotion>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par>
                          <p:cTn id="21" fill="hold">
                            <p:stCondLst>
                              <p:cond delay="500"/>
                            </p:stCondLst>
                            <p:childTnLst>
                              <p:par>
                                <p:cTn id="22" presetID="47" presetClass="entr" presetSubtype="0" fill="hold" grpId="0"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fade">
                                      <p:cBhvr>
                                        <p:cTn id="24" dur="1000"/>
                                        <p:tgtEl>
                                          <p:spTgt spid="7"/>
                                        </p:tgtEl>
                                      </p:cBhvr>
                                    </p:animEffect>
                                    <p:anim calcmode="lin" valueType="num">
                                      <p:cBhvr>
                                        <p:cTn id="25" dur="1000" fill="hold"/>
                                        <p:tgtEl>
                                          <p:spTgt spid="7"/>
                                        </p:tgtEl>
                                        <p:attrNameLst>
                                          <p:attrName>ppt_x</p:attrName>
                                        </p:attrNameLst>
                                      </p:cBhvr>
                                      <p:tavLst>
                                        <p:tav tm="0">
                                          <p:val>
                                            <p:strVal val="#ppt_x"/>
                                          </p:val>
                                        </p:tav>
                                        <p:tav tm="100000">
                                          <p:val>
                                            <p:strVal val="#ppt_x"/>
                                          </p:val>
                                        </p:tav>
                                      </p:tavLst>
                                    </p:anim>
                                    <p:anim calcmode="lin" valueType="num">
                                      <p:cBhvr>
                                        <p:cTn id="2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left)">
                                      <p:cBhvr>
                                        <p:cTn id="3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32" restart="whenNotActive" fill="hold" evtFilter="cancelBubble" nodeType="interactiveSeq">
                <p:stCondLst>
                  <p:cond evt="onClick" delay="0">
                    <p:tgtEl>
                      <p:spTgt spid="7"/>
                    </p:tgtEl>
                  </p:cond>
                </p:stCondLst>
                <p:endSync evt="end" delay="0">
                  <p:rtn val="all"/>
                </p:endSync>
                <p:childTnLst>
                  <p:par>
                    <p:cTn id="33" fill="hold">
                      <p:stCondLst>
                        <p:cond delay="0"/>
                      </p:stCondLst>
                      <p:childTnLst>
                        <p:par>
                          <p:cTn id="34" fill="hold">
                            <p:stCondLst>
                              <p:cond delay="0"/>
                            </p:stCondLst>
                            <p:childTnLst>
                              <p:par>
                                <p:cTn id="35" presetID="10" presetClass="exit" presetSubtype="0" fill="hold" grpId="1" nodeType="clickEffect">
                                  <p:stCondLst>
                                    <p:cond delay="0"/>
                                  </p:stCondLst>
                                  <p:childTnLst>
                                    <p:animEffect transition="out" filter="fade">
                                      <p:cBhvr>
                                        <p:cTn id="36" dur="500"/>
                                        <p:tgtEl>
                                          <p:spTgt spid="6"/>
                                        </p:tgtEl>
                                      </p:cBhvr>
                                    </p:animEffect>
                                    <p:set>
                                      <p:cBhvr>
                                        <p:cTn id="37" dur="1" fill="hold">
                                          <p:stCondLst>
                                            <p:cond delay="499"/>
                                          </p:stCondLst>
                                        </p:cTn>
                                        <p:tgtEl>
                                          <p:spTgt spid="6"/>
                                        </p:tgtEl>
                                        <p:attrNameLst>
                                          <p:attrName>style.visibility</p:attrName>
                                        </p:attrNameLst>
                                      </p:cBhvr>
                                      <p:to>
                                        <p:strVal val="hidden"/>
                                      </p:to>
                                    </p:set>
                                  </p:childTnLst>
                                </p:cTn>
                              </p:par>
                              <p:par>
                                <p:cTn id="38" presetID="10" presetClass="exit" presetSubtype="0" fill="hold" grpId="1" nodeType="withEffect">
                                  <p:stCondLst>
                                    <p:cond delay="0"/>
                                  </p:stCondLst>
                                  <p:childTnLst>
                                    <p:animEffect transition="out" filter="fade">
                                      <p:cBhvr>
                                        <p:cTn id="39" dur="500"/>
                                        <p:tgtEl>
                                          <p:spTgt spid="7"/>
                                        </p:tgtEl>
                                      </p:cBhvr>
                                    </p:animEffect>
                                    <p:set>
                                      <p:cBhvr>
                                        <p:cTn id="40" dur="1" fill="hold">
                                          <p:stCondLst>
                                            <p:cond delay="499"/>
                                          </p:stCondLst>
                                        </p:cTn>
                                        <p:tgtEl>
                                          <p:spTgt spid="7"/>
                                        </p:tgtEl>
                                        <p:attrNameLst>
                                          <p:attrName>style.visibility</p:attrName>
                                        </p:attrNameLst>
                                      </p:cBhvr>
                                      <p:to>
                                        <p:strVal val="hidden"/>
                                      </p:to>
                                    </p:set>
                                  </p:childTnLst>
                                </p:cTn>
                              </p:par>
                            </p:childTnLst>
                          </p:cTn>
                        </p:par>
                        <p:par>
                          <p:cTn id="41" fill="hold">
                            <p:stCondLst>
                              <p:cond delay="500"/>
                            </p:stCondLst>
                            <p:childTnLst>
                              <p:par>
                                <p:cTn id="42" presetID="22" presetClass="entr" presetSubtype="1"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up)">
                                      <p:cBhvr>
                                        <p:cTn id="44" dur="500"/>
                                        <p:tgtEl>
                                          <p:spTgt spid="8"/>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wipe(up)">
                                      <p:cBhvr>
                                        <p:cTn id="47" dur="500"/>
                                        <p:tgtEl>
                                          <p:spTgt spid="9"/>
                                        </p:tgtEl>
                                      </p:cBhvr>
                                    </p:animEffect>
                                  </p:childTnLst>
                                </p:cTn>
                              </p:par>
                            </p:childTnLst>
                          </p:cTn>
                        </p:par>
                      </p:childTnLst>
                    </p:cTn>
                  </p:par>
                </p:childTnLst>
              </p:cTn>
              <p:nextCondLst>
                <p:cond evt="onClick" delay="0">
                  <p:tgtEl>
                    <p:spTgt spid="7"/>
                  </p:tgtEl>
                </p:cond>
              </p:nextCondLst>
            </p:seq>
          </p:childTnLst>
        </p:cTn>
      </p:par>
    </p:tnLst>
    <p:bldLst>
      <p:bldP spid="3" grpId="0"/>
      <p:bldP spid="3" grpId="1"/>
      <p:bldP spid="4" grpId="0" animBg="1"/>
      <p:bldP spid="6" grpId="0" animBg="1"/>
      <p:bldP spid="6" grpId="1" animBg="1"/>
      <p:bldP spid="7" grpId="0" animBg="1"/>
      <p:bldP spid="7" grpId="1" animBg="1"/>
      <p:bldP spid="8" grpId="0" animBg="1"/>
      <p:bldP spid="9" grpId="0" animBg="1"/>
      <p:bldP spid="10"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1B37D4A5-90BB-4844-98B2-369F398C181C}" vid="{00783449-5817-44E1-8606-1A7DF4C9CE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95</TotalTime>
  <Words>775</Words>
  <Application>Microsoft Office PowerPoint</Application>
  <PresentationFormat>On-screen Show (4:3)</PresentationFormat>
  <Paragraphs>111</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Calibri</vt:lpstr>
      <vt:lpstr>Arial</vt:lpstr>
      <vt:lpstr>Twinkl</vt:lpstr>
      <vt:lpstr>Roboto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Marine Redon</dc:creator>
  <cp:lastModifiedBy>Georgia Noakes</cp:lastModifiedBy>
  <cp:revision>14</cp:revision>
  <dcterms:created xsi:type="dcterms:W3CDTF">2020-09-01T10:42:44Z</dcterms:created>
  <dcterms:modified xsi:type="dcterms:W3CDTF">2021-01-06T11:08:00Z</dcterms:modified>
</cp:coreProperties>
</file>